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3"/>
  </p:notesMasterIdLst>
  <p:handoutMasterIdLst>
    <p:handoutMasterId r:id="rId94"/>
  </p:handoutMasterIdLst>
  <p:sldIdLst>
    <p:sldId id="456" r:id="rId2"/>
    <p:sldId id="257" r:id="rId3"/>
    <p:sldId id="258" r:id="rId4"/>
    <p:sldId id="294" r:id="rId5"/>
    <p:sldId id="298" r:id="rId6"/>
    <p:sldId id="304" r:id="rId7"/>
    <p:sldId id="307" r:id="rId8"/>
    <p:sldId id="311" r:id="rId9"/>
    <p:sldId id="312" r:id="rId10"/>
    <p:sldId id="313" r:id="rId11"/>
    <p:sldId id="384" r:id="rId12"/>
    <p:sldId id="309" r:id="rId13"/>
    <p:sldId id="308" r:id="rId14"/>
    <p:sldId id="314" r:id="rId15"/>
    <p:sldId id="318" r:id="rId16"/>
    <p:sldId id="316" r:id="rId17"/>
    <p:sldId id="319" r:id="rId18"/>
    <p:sldId id="321" r:id="rId19"/>
    <p:sldId id="322" r:id="rId20"/>
    <p:sldId id="262" r:id="rId21"/>
    <p:sldId id="323" r:id="rId22"/>
    <p:sldId id="265" r:id="rId23"/>
    <p:sldId id="266" r:id="rId24"/>
    <p:sldId id="324" r:id="rId25"/>
    <p:sldId id="381" r:id="rId26"/>
    <p:sldId id="382" r:id="rId27"/>
    <p:sldId id="383" r:id="rId28"/>
    <p:sldId id="434" r:id="rId29"/>
    <p:sldId id="435" r:id="rId30"/>
    <p:sldId id="389" r:id="rId31"/>
    <p:sldId id="461" r:id="rId32"/>
    <p:sldId id="413" r:id="rId33"/>
    <p:sldId id="415" r:id="rId34"/>
    <p:sldId id="416" r:id="rId35"/>
    <p:sldId id="418" r:id="rId36"/>
    <p:sldId id="397" r:id="rId37"/>
    <p:sldId id="394" r:id="rId38"/>
    <p:sldId id="395" r:id="rId39"/>
    <p:sldId id="396" r:id="rId40"/>
    <p:sldId id="436" r:id="rId41"/>
    <p:sldId id="398" r:id="rId42"/>
    <p:sldId id="399" r:id="rId43"/>
    <p:sldId id="400" r:id="rId44"/>
    <p:sldId id="412" r:id="rId45"/>
    <p:sldId id="401" r:id="rId46"/>
    <p:sldId id="402" r:id="rId47"/>
    <p:sldId id="403" r:id="rId48"/>
    <p:sldId id="404" r:id="rId49"/>
    <p:sldId id="405" r:id="rId50"/>
    <p:sldId id="439" r:id="rId51"/>
    <p:sldId id="440" r:id="rId52"/>
    <p:sldId id="441" r:id="rId53"/>
    <p:sldId id="442" r:id="rId54"/>
    <p:sldId id="443" r:id="rId55"/>
    <p:sldId id="407" r:id="rId56"/>
    <p:sldId id="408" r:id="rId57"/>
    <p:sldId id="409" r:id="rId58"/>
    <p:sldId id="426" r:id="rId59"/>
    <p:sldId id="427" r:id="rId60"/>
    <p:sldId id="428" r:id="rId61"/>
    <p:sldId id="445" r:id="rId62"/>
    <p:sldId id="437" r:id="rId63"/>
    <p:sldId id="447" r:id="rId64"/>
    <p:sldId id="267" r:id="rId65"/>
    <p:sldId id="339" r:id="rId66"/>
    <p:sldId id="386" r:id="rId67"/>
    <p:sldId id="387" r:id="rId68"/>
    <p:sldId id="446" r:id="rId69"/>
    <p:sldId id="448" r:id="rId70"/>
    <p:sldId id="449" r:id="rId71"/>
    <p:sldId id="450" r:id="rId72"/>
    <p:sldId id="451" r:id="rId73"/>
    <p:sldId id="452" r:id="rId74"/>
    <p:sldId id="335" r:id="rId75"/>
    <p:sldId id="367" r:id="rId76"/>
    <p:sldId id="354" r:id="rId77"/>
    <p:sldId id="355" r:id="rId78"/>
    <p:sldId id="356" r:id="rId79"/>
    <p:sldId id="357" r:id="rId80"/>
    <p:sldId id="358" r:id="rId81"/>
    <p:sldId id="359" r:id="rId82"/>
    <p:sldId id="360" r:id="rId83"/>
    <p:sldId id="361" r:id="rId84"/>
    <p:sldId id="362" r:id="rId85"/>
    <p:sldId id="363" r:id="rId86"/>
    <p:sldId id="364" r:id="rId87"/>
    <p:sldId id="365" r:id="rId88"/>
    <p:sldId id="366" r:id="rId89"/>
    <p:sldId id="410" r:id="rId90"/>
    <p:sldId id="462" r:id="rId91"/>
    <p:sldId id="458" r:id="rId92"/>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1pPr>
    <a:lvl2pPr marL="4572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2pPr>
    <a:lvl3pPr marL="9144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3pPr>
    <a:lvl4pPr marL="13716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4pPr>
    <a:lvl5pPr marL="18288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5pPr>
    <a:lvl6pPr marL="22860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6pPr>
    <a:lvl7pPr marL="27432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7pPr>
    <a:lvl8pPr marL="32004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8pPr>
    <a:lvl9pPr marL="36576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1E0CA7"/>
    <a:srgbClr val="0A1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9" autoAdjust="0"/>
    <p:restoredTop sz="90169" autoAdjust="0"/>
  </p:normalViewPr>
  <p:slideViewPr>
    <p:cSldViewPr snapToGrid="0" snapToObjects="1">
      <p:cViewPr>
        <p:scale>
          <a:sx n="100" d="100"/>
          <a:sy n="100" d="100"/>
        </p:scale>
        <p:origin x="-1848" y="-150"/>
      </p:cViewPr>
      <p:guideLst>
        <p:guide orient="horz" pos="2160"/>
        <p:guide pos="2880"/>
      </p:guideLst>
    </p:cSldViewPr>
  </p:slideViewPr>
  <p:outlineViewPr>
    <p:cViewPr>
      <p:scale>
        <a:sx n="33" d="100"/>
        <a:sy n="33" d="100"/>
      </p:scale>
      <p:origin x="50496" y="5296"/>
    </p:cViewPr>
  </p:outlineViewPr>
  <p:notesTextViewPr>
    <p:cViewPr>
      <p:scale>
        <a:sx n="100" d="100"/>
        <a:sy n="100" d="100"/>
      </p:scale>
      <p:origin x="0" y="0"/>
    </p:cViewPr>
  </p:notesTextViewPr>
  <p:sorterViewPr>
    <p:cViewPr>
      <p:scale>
        <a:sx n="80" d="100"/>
        <a:sy n="80" d="100"/>
      </p:scale>
      <p:origin x="0" y="1728"/>
    </p:cViewPr>
  </p:sorterViewPr>
  <p:notesViewPr>
    <p:cSldViewPr snapToGrid="0" snapToObjects="1">
      <p:cViewPr>
        <p:scale>
          <a:sx n="150" d="100"/>
          <a:sy n="150" d="100"/>
        </p:scale>
        <p:origin x="-2032" y="392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9F51BE2-2E97-4BAE-93BD-C7B3C60395CA}" type="datetimeFigureOut">
              <a:rPr lang="en-US"/>
              <a:pPr>
                <a:defRPr/>
              </a:pPr>
              <a:t>6/22/2014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CF8627B-B7A5-4205-B631-282893639F15}" type="slidenum">
              <a:rPr lang="en-US"/>
              <a:pPr>
                <a:defRPr/>
              </a:pPr>
              <a:t>‹#›</a:t>
            </a:fld>
            <a:endParaRPr lang="en-US"/>
          </a:p>
        </p:txBody>
      </p:sp>
    </p:spTree>
    <p:extLst>
      <p:ext uri="{BB962C8B-B14F-4D97-AF65-F5344CB8AC3E}">
        <p14:creationId xmlns:p14="http://schemas.microsoft.com/office/powerpoint/2010/main" val="412646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E55E7809-6DB9-4CF1-A5FE-930D5D6D9388}" type="datetimeFigureOut">
              <a:rPr lang="en-US"/>
              <a:pPr>
                <a:defRPr/>
              </a:pPr>
              <a:t>6/22/2014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F17FD7F6-76F0-4134-89DA-EE25BFB13956}" type="slidenum">
              <a:rPr lang="en-US"/>
              <a:pPr>
                <a:defRPr/>
              </a:pPr>
              <a:t>‹#›</a:t>
            </a:fld>
            <a:endParaRPr lang="en-US"/>
          </a:p>
        </p:txBody>
      </p:sp>
    </p:spTree>
    <p:extLst>
      <p:ext uri="{BB962C8B-B14F-4D97-AF65-F5344CB8AC3E}">
        <p14:creationId xmlns:p14="http://schemas.microsoft.com/office/powerpoint/2010/main" val="220116944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60" charset="-128"/>
        <a:cs typeface="ＭＳ Ｐゴシック" pitchFamily="-60"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60"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60"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60"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6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www.crystalinks.com/osiris.html"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 Target="../slides/slide69.xml"/><Relationship Id="rId1" Type="http://schemas.openxmlformats.org/officeDocument/2006/relationships/notesMaster" Target="../notesMasters/notesMaster1.xml"/><Relationship Id="rId4" Type="http://schemas.openxmlformats.org/officeDocument/2006/relationships/image" Target="../media/image39.png"/></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196BAB3-CB2A-48E5-B5C9-D7286BADC915}" type="slidenum">
              <a:rPr lang="en-US">
                <a:solidFill>
                  <a:srgbClr val="000000"/>
                </a:solidFill>
              </a:rPr>
              <a:pPr/>
              <a:t>1</a:t>
            </a:fld>
            <a:endParaRPr lang="en-US">
              <a:solidFill>
                <a:srgbClr val="000000"/>
              </a:solidFill>
            </a:endParaRPr>
          </a:p>
        </p:txBody>
      </p:sp>
      <p:sp>
        <p:nvSpPr>
          <p:cNvPr id="16386"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6387"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z="1600">
              <a:latin typeface="Arial" pitchFamily="-60"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539DA26-2F28-4B4C-B087-56A5232C2428}"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2</a:t>
            </a:fld>
            <a:endParaRPr lang="en-US">
              <a:latin typeface="Arial" pitchFamily="-60" charset="0"/>
              <a:ea typeface="ＭＳ Ｐゴシック" pitchFamily="-60" charset="-128"/>
              <a:cs typeface="ＭＳ Ｐゴシック" pitchFamily="-60" charset="-128"/>
            </a:endParaRPr>
          </a:p>
        </p:txBody>
      </p:sp>
      <p:sp>
        <p:nvSpPr>
          <p:cNvPr id="18434" name="Rectangle 2"/>
          <p:cNvSpPr>
            <a:spLocks noGrp="1" noRot="1" noChangeAspect="1" noChangeArrowheads="1" noTextEdit="1"/>
          </p:cNvSpPr>
          <p:nvPr>
            <p:ph type="sldImg"/>
          </p:nvPr>
        </p:nvSpPr>
        <p:spPr bwMode="auto">
          <a:xfrm>
            <a:off x="1143000" y="762000"/>
            <a:ext cx="4572000" cy="3429000"/>
          </a:xfrm>
          <a:noFill/>
          <a:ln>
            <a:solidFill>
              <a:srgbClr val="000000"/>
            </a:solidFill>
            <a:miter lim="800000"/>
            <a:headEnd/>
            <a:tailEnd/>
          </a:ln>
        </p:spPr>
      </p:sp>
      <p:sp>
        <p:nvSpPr>
          <p:cNvPr id="184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600" dirty="0" smtClean="0">
                <a:latin typeface="Arial" pitchFamily="-60" charset="0"/>
              </a:rPr>
              <a:t> I have been asked to provide an update on my presentation at the last conference questioning the validity of the lipid hypothesis of coronary heart disease and why stress is</a:t>
            </a:r>
            <a:r>
              <a:rPr lang="en-US" sz="1600" baseline="0" dirty="0" smtClean="0">
                <a:latin typeface="Arial" pitchFamily="-60" charset="0"/>
              </a:rPr>
              <a:t> far more important in its pathogenesis</a:t>
            </a:r>
            <a:r>
              <a:rPr lang="en-US" sz="1600" dirty="0" smtClean="0">
                <a:latin typeface="Arial" pitchFamily="-60" charset="0"/>
              </a:rPr>
              <a:t>.</a:t>
            </a:r>
          </a:p>
          <a:p>
            <a:pPr eaLnBrk="1" hangingPunct="1">
              <a:spcBef>
                <a:spcPct val="0"/>
              </a:spcBef>
              <a:spcAft>
                <a:spcPts val="600"/>
              </a:spcAft>
            </a:pPr>
            <a:endParaRPr lang="en-US" sz="1600" dirty="0" smtClean="0">
              <a:latin typeface="Arial" pitchFamily="-60" charset="0"/>
            </a:endParaRPr>
          </a:p>
          <a:p>
            <a:pPr eaLnBrk="1" hangingPunct="1">
              <a:spcBef>
                <a:spcPct val="0"/>
              </a:spcBef>
              <a:spcAft>
                <a:spcPts val="600"/>
              </a:spcAft>
            </a:pPr>
            <a:r>
              <a:rPr lang="en-US" sz="1600" dirty="0" smtClean="0">
                <a:latin typeface="Arial" pitchFamily="-60" charset="0"/>
              </a:rPr>
              <a:t>Since each of the above  has been shown to be false, how did these myths originate?  More importantly, why have they persisted?</a:t>
            </a:r>
          </a:p>
          <a:p>
            <a:pPr eaLnBrk="1" hangingPunct="1">
              <a:spcBef>
                <a:spcPct val="0"/>
              </a:spcBef>
            </a:pPr>
            <a:endParaRPr lang="en-US" dirty="0" smtClean="0">
              <a:latin typeface="Arial" pitchFamily="-60"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8272B0F-5E01-456E-93A0-67F6FBBD82E3}"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3</a:t>
            </a:fld>
            <a:endParaRPr lang="en-US">
              <a:latin typeface="Arial" pitchFamily="-60" charset="0"/>
              <a:ea typeface="ＭＳ Ｐゴシック" pitchFamily="-60" charset="-128"/>
              <a:cs typeface="ＭＳ Ｐゴシック" pitchFamily="-60" charset="-128"/>
            </a:endParaRPr>
          </a:p>
        </p:txBody>
      </p:sp>
      <p:sp>
        <p:nvSpPr>
          <p:cNvPr id="204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988" name="Rectangle 3"/>
          <p:cNvSpPr>
            <a:spLocks noGrp="1" noChangeArrowheads="1"/>
          </p:cNvSpPr>
          <p:nvPr>
            <p:ph type="body" idx="1"/>
          </p:nvPr>
        </p:nvSpPr>
        <p:spPr>
          <a:ln/>
        </p:spPr>
        <p:txBody>
          <a:bodyPr>
            <a:normAutofit lnSpcReduction="10000"/>
          </a:bodyPr>
          <a:lstStyle/>
          <a:p>
            <a:pPr eaLnBrk="1" fontAlgn="auto" hangingPunct="1">
              <a:spcBef>
                <a:spcPts val="0"/>
              </a:spcBef>
              <a:spcAft>
                <a:spcPts val="600"/>
              </a:spcAft>
              <a:defRPr/>
            </a:pPr>
            <a:r>
              <a:rPr lang="en-US" dirty="0">
                <a:latin typeface="Palatino" pitchFamily="2" charset="0"/>
                <a:ea typeface="ＭＳ Ｐゴシック" pitchFamily="2" charset="-128"/>
                <a:cs typeface="ＭＳ Ｐゴシック" pitchFamily="2" charset="-128"/>
              </a:rPr>
              <a:t>    DISCUSS SLIDE Cholesterol was first discovered in bile in 1769 but was not identified in blood until</a:t>
            </a:r>
            <a:r>
              <a:rPr lang="en-US" baseline="30000" dirty="0">
                <a:latin typeface="Palatino" pitchFamily="2" charset="0"/>
                <a:ea typeface="ＭＳ Ｐゴシック" pitchFamily="2" charset="-128"/>
                <a:cs typeface="ＭＳ Ｐゴシック" pitchFamily="2" charset="-128"/>
              </a:rPr>
              <a:t> </a:t>
            </a:r>
            <a:r>
              <a:rPr lang="en-US" dirty="0">
                <a:latin typeface="Palatino" pitchFamily="2" charset="0"/>
                <a:ea typeface="ＭＳ Ｐゴシック" pitchFamily="2" charset="-128"/>
                <a:cs typeface="ＭＳ Ｐゴシック" pitchFamily="2" charset="-128"/>
              </a:rPr>
              <a:t>1833. </a:t>
            </a:r>
          </a:p>
          <a:p>
            <a:pPr eaLnBrk="1" fontAlgn="auto" hangingPunct="1">
              <a:spcBef>
                <a:spcPts val="0"/>
              </a:spcBef>
              <a:spcAft>
                <a:spcPts val="600"/>
              </a:spcAft>
              <a:defRPr/>
            </a:pPr>
            <a:r>
              <a:rPr lang="en-US" dirty="0">
                <a:latin typeface="Arial" pitchFamily="2" charset="0"/>
                <a:ea typeface="ＭＳ Ｐゴシック" pitchFamily="2" charset="-128"/>
                <a:cs typeface="ＭＳ Ｐゴシック" pitchFamily="2" charset="-128"/>
              </a:rPr>
              <a:t>    Nobody paid much attention to this until over a half century later, when there were a series of mysterious deaths in a Russian battalion during the war between Russia and Japan. The only clue was that this unit had received a shipment of meat that had gone bad.   The problem was investigated by A.I. </a:t>
            </a:r>
            <a:r>
              <a:rPr lang="en-US" dirty="0" err="1">
                <a:latin typeface="Arial" pitchFamily="2" charset="0"/>
                <a:ea typeface="ＭＳ Ｐゴシック" pitchFamily="2" charset="-128"/>
                <a:cs typeface="ＭＳ Ｐゴシック" pitchFamily="2" charset="-128"/>
              </a:rPr>
              <a:t>Ignatowski</a:t>
            </a:r>
            <a:r>
              <a:rPr lang="en-US" dirty="0">
                <a:latin typeface="Arial" pitchFamily="2" charset="0"/>
                <a:ea typeface="ＭＳ Ｐゴシック" pitchFamily="2" charset="-128"/>
                <a:cs typeface="ＭＳ Ｐゴシック" pitchFamily="2" charset="-128"/>
              </a:rPr>
              <a:t>, a Professor of Internal Medicine working at the Imperial Military Medical Academy in St. Petersburg.  He fed the tainted meat to some rabbits and although none died, autopsies showed an increase in fatty deposits in several vessels including the lining of the coronary arteries.  He thought this was consistent with the theory of </a:t>
            </a:r>
            <a:r>
              <a:rPr lang="en-US" dirty="0" err="1">
                <a:latin typeface="Arial" pitchFamily="2" charset="0"/>
                <a:ea typeface="ＭＳ Ｐゴシック" pitchFamily="2" charset="-128"/>
                <a:cs typeface="ＭＳ Ｐゴシック" pitchFamily="2" charset="-128"/>
              </a:rPr>
              <a:t>Ilya</a:t>
            </a:r>
            <a:r>
              <a:rPr lang="en-US" dirty="0">
                <a:latin typeface="Arial" pitchFamily="2" charset="0"/>
                <a:ea typeface="ＭＳ Ｐゴシック" pitchFamily="2" charset="-128"/>
                <a:cs typeface="ＭＳ Ｐゴシック" pitchFamily="2" charset="-128"/>
              </a:rPr>
              <a:t> </a:t>
            </a:r>
            <a:r>
              <a:rPr lang="en-US" dirty="0" err="1">
                <a:latin typeface="Arial" pitchFamily="2" charset="0"/>
                <a:ea typeface="ＭＳ Ｐゴシック" pitchFamily="2" charset="-128"/>
                <a:cs typeface="ＭＳ Ｐゴシック" pitchFamily="2" charset="-128"/>
              </a:rPr>
              <a:t>Mechnikov</a:t>
            </a:r>
            <a:r>
              <a:rPr lang="en-US" dirty="0">
                <a:latin typeface="Arial" pitchFamily="2" charset="0"/>
                <a:ea typeface="ＭＳ Ｐゴシック" pitchFamily="2" charset="-128"/>
                <a:cs typeface="ＭＳ Ｐゴシック" pitchFamily="2" charset="-128"/>
              </a:rPr>
              <a:t>, who had just received the Nobel Prize for his studies on immunity.  </a:t>
            </a:r>
            <a:r>
              <a:rPr lang="en-US" dirty="0" err="1">
                <a:latin typeface="Arial" pitchFamily="2" charset="0"/>
                <a:ea typeface="ＭＳ Ｐゴシック" pitchFamily="2" charset="-128"/>
                <a:cs typeface="ＭＳ Ｐゴシック" pitchFamily="2" charset="-128"/>
              </a:rPr>
              <a:t>Mechnikov</a:t>
            </a:r>
            <a:r>
              <a:rPr lang="en-US" dirty="0">
                <a:latin typeface="Arial" pitchFamily="2" charset="0"/>
                <a:ea typeface="ＭＳ Ｐゴシック" pitchFamily="2" charset="-128"/>
                <a:cs typeface="ＭＳ Ｐゴシック" pitchFamily="2" charset="-128"/>
              </a:rPr>
              <a:t> had previously proposed that an excess of dietary protein somehow accelerated the aging process and hardening of the arteries.  </a:t>
            </a:r>
            <a:r>
              <a:rPr lang="en-US" dirty="0" err="1">
                <a:latin typeface="Arial" pitchFamily="2" charset="0"/>
                <a:ea typeface="ＭＳ Ｐゴシック" pitchFamily="2" charset="-128"/>
                <a:cs typeface="ＭＳ Ｐゴシック" pitchFamily="2" charset="-128"/>
              </a:rPr>
              <a:t>Ignatowski</a:t>
            </a:r>
            <a:r>
              <a:rPr lang="en-US" dirty="0">
                <a:latin typeface="Arial" pitchFamily="2" charset="0"/>
                <a:ea typeface="ＭＳ Ｐゴシック" pitchFamily="2" charset="-128"/>
                <a:cs typeface="ＭＳ Ｐゴシック" pitchFamily="2" charset="-128"/>
              </a:rPr>
              <a:t> fed rabbits a protein-rich diet of large amounts of meat, eggs and milk that caused lesions resembling those of human atherosclerosis. Since this was considered one of the hallmarks of aging, he believed his findings confirmed </a:t>
            </a:r>
            <a:r>
              <a:rPr lang="en-US" dirty="0" err="1">
                <a:latin typeface="Arial" pitchFamily="2" charset="0"/>
                <a:ea typeface="ＭＳ Ｐゴシック" pitchFamily="2" charset="-128"/>
                <a:cs typeface="ＭＳ Ｐゴシック" pitchFamily="2" charset="-128"/>
              </a:rPr>
              <a:t>Mechnikow’s</a:t>
            </a:r>
            <a:r>
              <a:rPr lang="en-US" dirty="0">
                <a:latin typeface="Arial" pitchFamily="2" charset="0"/>
                <a:ea typeface="ＭＳ Ｐゴシック" pitchFamily="2" charset="-128"/>
                <a:cs typeface="ＭＳ Ｐゴシック" pitchFamily="2" charset="-128"/>
              </a:rPr>
              <a:t> “protein toxicity” theory.  </a:t>
            </a:r>
            <a:r>
              <a:rPr lang="en-US" dirty="0" err="1">
                <a:latin typeface="Arial" pitchFamily="2" charset="0"/>
                <a:ea typeface="ＭＳ Ｐゴシック" pitchFamily="2" charset="-128"/>
                <a:cs typeface="ＭＳ Ｐゴシック" pitchFamily="2" charset="-128"/>
              </a:rPr>
              <a:t>Ignatowski</a:t>
            </a:r>
            <a:r>
              <a:rPr lang="en-US" dirty="0">
                <a:latin typeface="Arial" pitchFamily="2" charset="0"/>
                <a:ea typeface="ＭＳ Ｐゴシック" pitchFamily="2" charset="-128"/>
                <a:cs typeface="ＭＳ Ｐゴシック" pitchFamily="2" charset="-128"/>
              </a:rPr>
              <a:t> published his results in 1909 and they made an impression on Nikolai </a:t>
            </a:r>
            <a:r>
              <a:rPr lang="en-US" dirty="0" err="1">
                <a:latin typeface="Arial" pitchFamily="2" charset="0"/>
                <a:ea typeface="ＭＳ Ｐゴシック" pitchFamily="2" charset="-128"/>
                <a:cs typeface="ＭＳ Ｐゴシック" pitchFamily="2" charset="-128"/>
              </a:rPr>
              <a:t>Anitschkow</a:t>
            </a:r>
            <a:r>
              <a:rPr lang="en-US" dirty="0">
                <a:latin typeface="Arial" pitchFamily="2" charset="0"/>
                <a:ea typeface="ＭＳ Ｐゴシック" pitchFamily="2" charset="-128"/>
                <a:cs typeface="ＭＳ Ｐゴシック" pitchFamily="2" charset="-128"/>
              </a:rPr>
              <a:t> who had just graduated from the same St. Petersburg Medical Academy.  In 1910, Adolf Windaus showed that such </a:t>
            </a:r>
            <a:r>
              <a:rPr lang="en-US" dirty="0" err="1">
                <a:latin typeface="Arial" pitchFamily="2" charset="0"/>
                <a:ea typeface="ＭＳ Ｐゴシック" pitchFamily="2" charset="-128"/>
                <a:cs typeface="ＭＳ Ｐゴシック" pitchFamily="2" charset="-128"/>
              </a:rPr>
              <a:t>intimal</a:t>
            </a:r>
            <a:r>
              <a:rPr lang="en-US" dirty="0">
                <a:latin typeface="Arial" pitchFamily="2" charset="0"/>
                <a:ea typeface="ＭＳ Ｐゴシック" pitchFamily="2" charset="-128"/>
                <a:cs typeface="ＭＳ Ｐゴシック" pitchFamily="2" charset="-128"/>
              </a:rPr>
              <a:t> </a:t>
            </a:r>
            <a:r>
              <a:rPr lang="en-US" dirty="0" err="1">
                <a:latin typeface="Arial" pitchFamily="2" charset="0"/>
                <a:ea typeface="ＭＳ Ｐゴシック" pitchFamily="2" charset="-128"/>
                <a:cs typeface="ＭＳ Ｐゴシック" pitchFamily="2" charset="-128"/>
              </a:rPr>
              <a:t>atheromatous</a:t>
            </a:r>
            <a:r>
              <a:rPr lang="en-US" dirty="0">
                <a:latin typeface="Arial" pitchFamily="2" charset="0"/>
                <a:ea typeface="ＭＳ Ｐゴシック" pitchFamily="2" charset="-128"/>
                <a:cs typeface="ＭＳ Ｐゴシック" pitchFamily="2" charset="-128"/>
              </a:rPr>
              <a:t> lesions contained 6 times as much free cholesterol and 20 times as much </a:t>
            </a:r>
            <a:r>
              <a:rPr lang="en-US" dirty="0" err="1">
                <a:latin typeface="Arial" pitchFamily="2" charset="0"/>
                <a:ea typeface="ＭＳ Ｐゴシック" pitchFamily="2" charset="-128"/>
                <a:cs typeface="ＭＳ Ｐゴシック" pitchFamily="2" charset="-128"/>
              </a:rPr>
              <a:t>esterified</a:t>
            </a:r>
            <a:r>
              <a:rPr lang="en-US" dirty="0">
                <a:latin typeface="Arial" pitchFamily="2" charset="0"/>
                <a:ea typeface="ＭＳ Ｐゴシック" pitchFamily="2" charset="-128"/>
                <a:cs typeface="ＭＳ Ｐゴシック" pitchFamily="2" charset="-128"/>
              </a:rPr>
              <a:t> cholesterol as a normal arterial wall.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B358152-5975-4736-B6DA-279BBB27AF3E}"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4</a:t>
            </a:fld>
            <a:endParaRPr lang="en-US">
              <a:latin typeface="Arial" pitchFamily="-60" charset="0"/>
              <a:ea typeface="ＭＳ Ｐゴシック" pitchFamily="-60" charset="-128"/>
              <a:cs typeface="ＭＳ Ｐゴシック" pitchFamily="-60" charset="-128"/>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988" name="Rectangle 3"/>
          <p:cNvSpPr>
            <a:spLocks noGrp="1" noChangeArrowheads="1"/>
          </p:cNvSpPr>
          <p:nvPr>
            <p:ph type="body" idx="1"/>
          </p:nvPr>
        </p:nvSpPr>
        <p:spPr>
          <a:ln/>
        </p:spPr>
        <p:txBody>
          <a:bodyPr>
            <a:normAutofit fontScale="47500" lnSpcReduction="20000"/>
          </a:bodyPr>
          <a:lstStyle/>
          <a:p>
            <a:pPr eaLnBrk="1" fontAlgn="auto" hangingPunct="1">
              <a:spcBef>
                <a:spcPts val="0"/>
              </a:spcBef>
              <a:spcAft>
                <a:spcPts val="600"/>
              </a:spcAft>
              <a:defRPr/>
            </a:pPr>
            <a:r>
              <a:rPr lang="en-US" sz="2526" dirty="0" smtClean="0">
                <a:latin typeface="Arial" pitchFamily="2" charset="0"/>
                <a:ea typeface="ＭＳ Ｐゴシック" pitchFamily="2" charset="-128"/>
                <a:cs typeface="ＭＳ Ｐゴシック" pitchFamily="2" charset="-128"/>
              </a:rPr>
              <a:t>In other words, atherosclerotic plaque in humans was a response to injury or inflammation. The cholesterol deposits came later. </a:t>
            </a:r>
          </a:p>
          <a:p>
            <a:pPr eaLnBrk="1" fontAlgn="auto" hangingPunct="1">
              <a:spcBef>
                <a:spcPts val="0"/>
              </a:spcBef>
              <a:spcAft>
                <a:spcPts val="600"/>
              </a:spcAft>
              <a:defRPr/>
            </a:pPr>
            <a:endParaRPr lang="en-US" sz="2526" dirty="0" smtClean="0">
              <a:latin typeface="Arial" pitchFamily="2" charset="0"/>
              <a:ea typeface="ＭＳ Ｐゴシック" pitchFamily="2" charset="-128"/>
              <a:cs typeface="ＭＳ Ｐゴシック" pitchFamily="2" charset="-128"/>
            </a:endParaRPr>
          </a:p>
          <a:p>
            <a:pPr eaLnBrk="1" fontAlgn="auto" hangingPunct="1">
              <a:spcBef>
                <a:spcPts val="0"/>
              </a:spcBef>
              <a:spcAft>
                <a:spcPts val="600"/>
              </a:spcAft>
              <a:defRPr/>
            </a:pPr>
            <a:endParaRPr lang="en-US" sz="2526" dirty="0" smtClean="0">
              <a:latin typeface="Arial" pitchFamily="2" charset="0"/>
              <a:ea typeface="ＭＳ Ｐゴシック" pitchFamily="2" charset="-128"/>
              <a:cs typeface="ＭＳ Ｐゴシック" pitchFamily="2" charset="-128"/>
            </a:endParaRPr>
          </a:p>
          <a:p>
            <a:pPr eaLnBrk="1" fontAlgn="auto" hangingPunct="1">
              <a:spcBef>
                <a:spcPts val="0"/>
              </a:spcBef>
              <a:spcAft>
                <a:spcPts val="600"/>
              </a:spcAft>
              <a:defRPr/>
            </a:pPr>
            <a:r>
              <a:rPr lang="en-US" sz="2526" dirty="0" smtClean="0">
                <a:latin typeface="Arial" pitchFamily="2" charset="0"/>
                <a:ea typeface="ＭＳ Ｐゴシック" pitchFamily="2" charset="-128"/>
                <a:cs typeface="ＭＳ Ｐゴシック" pitchFamily="2" charset="-128"/>
              </a:rPr>
              <a:t>A Nobody </a:t>
            </a:r>
            <a:r>
              <a:rPr lang="en-US" sz="2526" dirty="0">
                <a:latin typeface="Arial" pitchFamily="2" charset="0"/>
                <a:ea typeface="ＭＳ Ｐゴシック" pitchFamily="2" charset="-128"/>
                <a:cs typeface="ＭＳ Ｐゴシック" pitchFamily="2" charset="-128"/>
              </a:rPr>
              <a:t>paid much attention to this until over a half century </a:t>
            </a:r>
            <a:r>
              <a:rPr lang="en-US" sz="2526" dirty="0" smtClean="0">
                <a:latin typeface="Arial" pitchFamily="2" charset="0"/>
                <a:ea typeface="ＭＳ Ｐゴシック" pitchFamily="2" charset="-128"/>
                <a:cs typeface="ＭＳ Ｐゴシック" pitchFamily="2" charset="-128"/>
              </a:rPr>
              <a:t>lat</a:t>
            </a:r>
          </a:p>
          <a:p>
            <a:pPr eaLnBrk="1" fontAlgn="auto" hangingPunct="1">
              <a:spcBef>
                <a:spcPts val="0"/>
              </a:spcBef>
              <a:spcAft>
                <a:spcPts val="600"/>
              </a:spcAft>
              <a:defRPr/>
            </a:pPr>
            <a:r>
              <a:rPr lang="en-US" sz="2526" dirty="0" err="1" smtClean="0">
                <a:latin typeface="Arial" pitchFamily="2" charset="0"/>
                <a:ea typeface="ＭＳ Ｐゴシック" pitchFamily="2" charset="-128"/>
                <a:cs typeface="ＭＳ Ｐゴシック" pitchFamily="2" charset="-128"/>
              </a:rPr>
              <a:t>er</a:t>
            </a:r>
            <a:r>
              <a:rPr lang="en-US" sz="2526" dirty="0">
                <a:latin typeface="Arial" pitchFamily="2" charset="0"/>
                <a:ea typeface="ＭＳ Ｐゴシック" pitchFamily="2" charset="-128"/>
                <a:cs typeface="ＭＳ Ｐゴシック" pitchFamily="2" charset="-128"/>
              </a:rPr>
              <a:t>, </a:t>
            </a:r>
            <a:r>
              <a:rPr lang="en-US" sz="2526" dirty="0" err="1" smtClean="0">
                <a:latin typeface="Arial" pitchFamily="2" charset="0"/>
                <a:ea typeface="ＭＳ Ｐゴシック" pitchFamily="2" charset="-128"/>
                <a:cs typeface="ＭＳ Ｐゴシック" pitchFamily="2" charset="-128"/>
              </a:rPr>
              <a:t>wh</a:t>
            </a:r>
            <a:endParaRPr lang="en-US" sz="2526" dirty="0" smtClean="0">
              <a:latin typeface="Arial" pitchFamily="2" charset="0"/>
              <a:ea typeface="ＭＳ Ｐゴシック" pitchFamily="2" charset="-128"/>
              <a:cs typeface="ＭＳ Ｐゴシック" pitchFamily="2" charset="-128"/>
            </a:endParaRPr>
          </a:p>
          <a:p>
            <a:pPr eaLnBrk="1" fontAlgn="auto" hangingPunct="1">
              <a:spcBef>
                <a:spcPts val="0"/>
              </a:spcBef>
              <a:spcAft>
                <a:spcPts val="600"/>
              </a:spcAft>
              <a:defRPr/>
            </a:pPr>
            <a:endParaRPr lang="en-US" sz="2526" dirty="0" smtClean="0">
              <a:latin typeface="Arial" pitchFamily="2" charset="0"/>
              <a:ea typeface="ＭＳ Ｐゴシック" pitchFamily="2" charset="-128"/>
              <a:cs typeface="ＭＳ Ｐゴシック" pitchFamily="2" charset="-128"/>
            </a:endParaRPr>
          </a:p>
          <a:p>
            <a:pPr eaLnBrk="1" fontAlgn="auto" hangingPunct="1">
              <a:spcBef>
                <a:spcPts val="0"/>
              </a:spcBef>
              <a:spcAft>
                <a:spcPts val="600"/>
              </a:spcAft>
              <a:defRPr/>
            </a:pPr>
            <a:endParaRPr lang="en-US" sz="2526" dirty="0" smtClean="0">
              <a:latin typeface="Arial" pitchFamily="2" charset="0"/>
              <a:ea typeface="ＭＳ Ｐゴシック" pitchFamily="2" charset="-128"/>
              <a:cs typeface="ＭＳ Ｐゴシック" pitchFamily="2" charset="-128"/>
            </a:endParaRPr>
          </a:p>
          <a:p>
            <a:pPr eaLnBrk="1" fontAlgn="auto" hangingPunct="1">
              <a:spcBef>
                <a:spcPts val="0"/>
              </a:spcBef>
              <a:spcAft>
                <a:spcPts val="600"/>
              </a:spcAft>
              <a:defRPr/>
            </a:pPr>
            <a:r>
              <a:rPr lang="en-US" sz="2526" dirty="0" smtClean="0">
                <a:latin typeface="Arial" pitchFamily="2" charset="0"/>
                <a:ea typeface="ＭＳ Ｐゴシック" pitchFamily="2" charset="-128"/>
                <a:cs typeface="ＭＳ Ｐゴシック" pitchFamily="2" charset="-128"/>
              </a:rPr>
              <a:t>en </a:t>
            </a:r>
            <a:r>
              <a:rPr lang="en-US" sz="2526" dirty="0">
                <a:latin typeface="Arial" pitchFamily="2" charset="0"/>
                <a:ea typeface="ＭＳ Ｐゴシック" pitchFamily="2" charset="-128"/>
                <a:cs typeface="ＭＳ Ｐゴシック" pitchFamily="2" charset="-128"/>
              </a:rPr>
              <a:t>there were a series of mysterious deaths in a Russian battalion during the war between Russia and Japan. The only clue was that this unit had received a shipment of meat that had gone bad.   The problem was investigated by A.I. </a:t>
            </a:r>
            <a:r>
              <a:rPr lang="en-US" sz="2526" dirty="0" err="1">
                <a:latin typeface="Arial" pitchFamily="2" charset="0"/>
                <a:ea typeface="ＭＳ Ｐゴシック" pitchFamily="2" charset="-128"/>
                <a:cs typeface="ＭＳ Ｐゴシック" pitchFamily="2" charset="-128"/>
              </a:rPr>
              <a:t>Ignatowski</a:t>
            </a:r>
            <a:r>
              <a:rPr lang="en-US" sz="2526" dirty="0">
                <a:latin typeface="Arial" pitchFamily="2" charset="0"/>
                <a:ea typeface="ＭＳ Ｐゴシック" pitchFamily="2" charset="-128"/>
                <a:cs typeface="ＭＳ Ｐゴシック" pitchFamily="2" charset="-128"/>
              </a:rPr>
              <a:t>, a Professor of Internal Medicine working at the Imperial Military Medical Academy in St. Petersburg.  He fed the tainted meat to some rabbits and although none died, autopsies showed an increase in fatty deposits in several vessels including the lining of the coronary arteries.  He thought this was consistent with the theory of </a:t>
            </a:r>
            <a:r>
              <a:rPr lang="en-US" sz="2526" dirty="0" err="1">
                <a:latin typeface="Arial" pitchFamily="2" charset="0"/>
                <a:ea typeface="ＭＳ Ｐゴシック" pitchFamily="2" charset="-128"/>
                <a:cs typeface="ＭＳ Ｐゴシック" pitchFamily="2" charset="-128"/>
              </a:rPr>
              <a:t>Ilya</a:t>
            </a:r>
            <a:r>
              <a:rPr lang="en-US" sz="2526" dirty="0">
                <a:latin typeface="Arial" pitchFamily="2" charset="0"/>
                <a:ea typeface="ＭＳ Ｐゴシック" pitchFamily="2" charset="-128"/>
                <a:cs typeface="ＭＳ Ｐゴシック" pitchFamily="2" charset="-128"/>
              </a:rPr>
              <a:t> </a:t>
            </a:r>
            <a:r>
              <a:rPr lang="en-US" sz="2526" dirty="0" err="1">
                <a:latin typeface="Arial" pitchFamily="2" charset="0"/>
                <a:ea typeface="ＭＳ Ｐゴシック" pitchFamily="2" charset="-128"/>
                <a:cs typeface="ＭＳ Ｐゴシック" pitchFamily="2" charset="-128"/>
              </a:rPr>
              <a:t>Mechnikov</a:t>
            </a:r>
            <a:r>
              <a:rPr lang="en-US" sz="2526" dirty="0">
                <a:latin typeface="Arial" pitchFamily="2" charset="0"/>
                <a:ea typeface="ＭＳ Ｐゴシック" pitchFamily="2" charset="-128"/>
                <a:cs typeface="ＭＳ Ｐゴシック" pitchFamily="2" charset="-128"/>
              </a:rPr>
              <a:t>, who had just received the Nobel Prize for his studies on immunity.  </a:t>
            </a:r>
            <a:r>
              <a:rPr lang="en-US" sz="2526" dirty="0" err="1">
                <a:latin typeface="Arial" pitchFamily="2" charset="0"/>
                <a:ea typeface="ＭＳ Ｐゴシック" pitchFamily="2" charset="-128"/>
                <a:cs typeface="ＭＳ Ｐゴシック" pitchFamily="2" charset="-128"/>
              </a:rPr>
              <a:t>Mechnikov</a:t>
            </a:r>
            <a:r>
              <a:rPr lang="en-US" sz="2526" dirty="0">
                <a:latin typeface="Arial" pitchFamily="2" charset="0"/>
                <a:ea typeface="ＭＳ Ｐゴシック" pitchFamily="2" charset="-128"/>
                <a:cs typeface="ＭＳ Ｐゴシック" pitchFamily="2" charset="-128"/>
              </a:rPr>
              <a:t> had previously proposed that an excess of dietary protein somehow accelerated the aging process and hardening of the arteries.  </a:t>
            </a:r>
            <a:r>
              <a:rPr lang="en-US" sz="2526" dirty="0" err="1">
                <a:latin typeface="Arial" pitchFamily="2" charset="0"/>
                <a:ea typeface="ＭＳ Ｐゴシック" pitchFamily="2" charset="-128"/>
                <a:cs typeface="ＭＳ Ｐゴシック" pitchFamily="2" charset="-128"/>
              </a:rPr>
              <a:t>Ignatowski</a:t>
            </a:r>
            <a:r>
              <a:rPr lang="en-US" sz="2526" dirty="0">
                <a:latin typeface="Arial" pitchFamily="2" charset="0"/>
                <a:ea typeface="ＭＳ Ｐゴシック" pitchFamily="2" charset="-128"/>
                <a:cs typeface="ＭＳ Ｐゴシック" pitchFamily="2" charset="-128"/>
              </a:rPr>
              <a:t> fed rabbits a protein-rich diet of large amounts of meat, eggs and milk that caused lesions resembling those of human atherosclerosis. Since this was considered one of the hallmarks of aging, he believed his findings confirmed </a:t>
            </a:r>
            <a:r>
              <a:rPr lang="en-US" sz="2526" dirty="0" err="1">
                <a:latin typeface="Arial" pitchFamily="2" charset="0"/>
                <a:ea typeface="ＭＳ Ｐゴシック" pitchFamily="2" charset="-128"/>
                <a:cs typeface="ＭＳ Ｐゴシック" pitchFamily="2" charset="-128"/>
              </a:rPr>
              <a:t>Mechnikow’s</a:t>
            </a:r>
            <a:r>
              <a:rPr lang="en-US" sz="2526" dirty="0">
                <a:latin typeface="Arial" pitchFamily="2" charset="0"/>
                <a:ea typeface="ＭＳ Ｐゴシック" pitchFamily="2" charset="-128"/>
                <a:cs typeface="ＭＳ Ｐゴシック" pitchFamily="2" charset="-128"/>
              </a:rPr>
              <a:t> “protein toxicity” theory.  </a:t>
            </a:r>
            <a:r>
              <a:rPr lang="en-US" sz="2526" dirty="0" err="1">
                <a:latin typeface="Arial" pitchFamily="2" charset="0"/>
                <a:ea typeface="ＭＳ Ｐゴシック" pitchFamily="2" charset="-128"/>
                <a:cs typeface="ＭＳ Ｐゴシック" pitchFamily="2" charset="-128"/>
              </a:rPr>
              <a:t>Ignatowski</a:t>
            </a:r>
            <a:r>
              <a:rPr lang="en-US" sz="2526" dirty="0">
                <a:latin typeface="Arial" pitchFamily="2" charset="0"/>
                <a:ea typeface="ＭＳ Ｐゴシック" pitchFamily="2" charset="-128"/>
                <a:cs typeface="ＭＳ Ｐゴシック" pitchFamily="2" charset="-128"/>
              </a:rPr>
              <a:t> published his results in 1909 and they made an impression on Nikolai </a:t>
            </a:r>
            <a:r>
              <a:rPr lang="en-US" sz="2526" dirty="0" err="1">
                <a:latin typeface="Arial" pitchFamily="2" charset="0"/>
                <a:ea typeface="ＭＳ Ｐゴシック" pitchFamily="2" charset="-128"/>
                <a:cs typeface="ＭＳ Ｐゴシック" pitchFamily="2" charset="-128"/>
              </a:rPr>
              <a:t>Anitschkow</a:t>
            </a:r>
            <a:r>
              <a:rPr lang="en-US" sz="2526" dirty="0">
                <a:latin typeface="Arial" pitchFamily="2" charset="0"/>
                <a:ea typeface="ＭＳ Ｐゴシック" pitchFamily="2" charset="-128"/>
                <a:cs typeface="ＭＳ Ｐゴシック" pitchFamily="2" charset="-128"/>
              </a:rPr>
              <a:t> who had just graduated from the same St. Petersburg Medical Academy.  In 1910, Adolf Windaus showed that such </a:t>
            </a:r>
            <a:r>
              <a:rPr lang="en-US" sz="2526" dirty="0" err="1">
                <a:latin typeface="Arial" pitchFamily="2" charset="0"/>
                <a:ea typeface="ＭＳ Ｐゴシック" pitchFamily="2" charset="-128"/>
                <a:cs typeface="ＭＳ Ｐゴシック" pitchFamily="2" charset="-128"/>
              </a:rPr>
              <a:t>intimal</a:t>
            </a:r>
            <a:r>
              <a:rPr lang="en-US" sz="2526" dirty="0">
                <a:latin typeface="Arial" pitchFamily="2" charset="0"/>
                <a:ea typeface="ＭＳ Ｐゴシック" pitchFamily="2" charset="-128"/>
                <a:cs typeface="ＭＳ Ｐゴシック" pitchFamily="2" charset="-128"/>
              </a:rPr>
              <a:t> </a:t>
            </a:r>
            <a:r>
              <a:rPr lang="en-US" sz="2526" dirty="0" err="1">
                <a:latin typeface="Arial" pitchFamily="2" charset="0"/>
                <a:ea typeface="ＭＳ Ｐゴシック" pitchFamily="2" charset="-128"/>
                <a:cs typeface="ＭＳ Ｐゴシック" pitchFamily="2" charset="-128"/>
              </a:rPr>
              <a:t>atheromatous</a:t>
            </a:r>
            <a:r>
              <a:rPr lang="en-US" sz="2526" dirty="0">
                <a:latin typeface="Arial" pitchFamily="2" charset="0"/>
                <a:ea typeface="ＭＳ Ｐゴシック" pitchFamily="2" charset="-128"/>
                <a:cs typeface="ＭＳ Ｐゴシック" pitchFamily="2" charset="-128"/>
              </a:rPr>
              <a:t> lesions contained 6 times as much free cholesterol and 20 times as much </a:t>
            </a:r>
            <a:r>
              <a:rPr lang="en-US" sz="2526" dirty="0" err="1">
                <a:latin typeface="Arial" pitchFamily="2" charset="0"/>
                <a:ea typeface="ＭＳ Ｐゴシック" pitchFamily="2" charset="-128"/>
                <a:cs typeface="ＭＳ Ｐゴシック" pitchFamily="2" charset="-128"/>
              </a:rPr>
              <a:t>esterified</a:t>
            </a:r>
            <a:r>
              <a:rPr lang="en-US" sz="2526" dirty="0">
                <a:latin typeface="Arial" pitchFamily="2" charset="0"/>
                <a:ea typeface="ＭＳ Ｐゴシック" pitchFamily="2" charset="-128"/>
                <a:cs typeface="ＭＳ Ｐゴシック" pitchFamily="2" charset="-128"/>
              </a:rPr>
              <a:t> cholesterol as a normal arterial wall.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6F9A25F-201B-42EE-9556-966E67BF77FA}"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5</a:t>
            </a:fld>
            <a:endParaRPr lang="en-US">
              <a:latin typeface="Arial" pitchFamily="-60" charset="0"/>
              <a:ea typeface="ＭＳ Ｐゴシック" pitchFamily="-60" charset="-128"/>
              <a:cs typeface="ＭＳ Ｐゴシック" pitchFamily="-60" charset="-128"/>
            </a:endParaRPr>
          </a:p>
        </p:txBody>
      </p:sp>
      <p:sp>
        <p:nvSpPr>
          <p:cNvPr id="245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r>
              <a:rPr lang="en-US" dirty="0" smtClean="0">
                <a:latin typeface="Arial" pitchFamily="-60" charset="0"/>
              </a:rPr>
              <a:t>Nobody paid much attention to this until over a half century later, when there were a series of mysterious deaths in a Russian battalion during the war between Russia and Japan. The only clue was that this unit had received a shipment of meat that had gone bad.   The problem was investigated by A.I. </a:t>
            </a:r>
            <a:r>
              <a:rPr lang="en-US" dirty="0" err="1" smtClean="0">
                <a:latin typeface="Arial" pitchFamily="-60" charset="0"/>
              </a:rPr>
              <a:t>Ignatowski</a:t>
            </a:r>
            <a:r>
              <a:rPr lang="en-US" dirty="0" smtClean="0">
                <a:latin typeface="Arial" pitchFamily="-60" charset="0"/>
              </a:rPr>
              <a:t>, a Professor of Internal Medicine working at the Imperial Military Medical Academy in St. Petersburg.  He fed the tainted meat to some rabbits and although none died, autopsies showed an increase in fatty deposits in several vessels.  He thought this was consistent with the theory of </a:t>
            </a:r>
            <a:r>
              <a:rPr lang="en-US" dirty="0" err="1" smtClean="0">
                <a:latin typeface="Arial" pitchFamily="-60" charset="0"/>
              </a:rPr>
              <a:t>Ilya</a:t>
            </a:r>
            <a:r>
              <a:rPr lang="en-US" dirty="0" smtClean="0">
                <a:latin typeface="Arial" pitchFamily="-60" charset="0"/>
              </a:rPr>
              <a:t> </a:t>
            </a:r>
            <a:r>
              <a:rPr lang="en-US" dirty="0" err="1" smtClean="0">
                <a:latin typeface="Arial" pitchFamily="-60" charset="0"/>
              </a:rPr>
              <a:t>Mechnikov</a:t>
            </a:r>
            <a:r>
              <a:rPr lang="en-US" dirty="0" smtClean="0">
                <a:latin typeface="Arial" pitchFamily="-60" charset="0"/>
              </a:rPr>
              <a:t>, who had just received the Nobel Prize for his studies on immunity.  </a:t>
            </a:r>
            <a:r>
              <a:rPr lang="en-US" dirty="0" err="1" smtClean="0">
                <a:latin typeface="Arial" pitchFamily="-60" charset="0"/>
              </a:rPr>
              <a:t>Mechnikov</a:t>
            </a:r>
            <a:r>
              <a:rPr lang="en-US" dirty="0" smtClean="0">
                <a:latin typeface="Arial" pitchFamily="-60" charset="0"/>
              </a:rPr>
              <a:t> had previously proposed that an excess of dietary protein somehow accelerated the aging process and hardening of the arteries.. </a:t>
            </a:r>
            <a:r>
              <a:rPr lang="en-US" dirty="0" err="1" smtClean="0">
                <a:latin typeface="Arial" pitchFamily="-60" charset="0"/>
              </a:rPr>
              <a:t>Anitschkow</a:t>
            </a:r>
            <a:r>
              <a:rPr lang="en-US" dirty="0" smtClean="0">
                <a:latin typeface="Arial" pitchFamily="-60" charset="0"/>
              </a:rPr>
              <a:t> and Semen </a:t>
            </a:r>
            <a:r>
              <a:rPr lang="en-US" dirty="0" err="1" smtClean="0">
                <a:latin typeface="Arial" pitchFamily="-60" charset="0"/>
              </a:rPr>
              <a:t>Chalatov</a:t>
            </a:r>
            <a:r>
              <a:rPr lang="en-US" dirty="0" smtClean="0">
                <a:latin typeface="Arial" pitchFamily="-60" charset="0"/>
              </a:rPr>
              <a:t>, a student at the </a:t>
            </a:r>
            <a:r>
              <a:rPr lang="en-US" dirty="0" err="1" smtClean="0">
                <a:latin typeface="Arial" pitchFamily="-60" charset="0"/>
              </a:rPr>
              <a:t>Academy,subsequently</a:t>
            </a:r>
            <a:r>
              <a:rPr lang="en-US" dirty="0" smtClean="0">
                <a:latin typeface="Arial" pitchFamily="-60" charset="0"/>
              </a:rPr>
              <a:t> demonstrated that the same vascular lesions </a:t>
            </a:r>
            <a:r>
              <a:rPr lang="en-US" dirty="0" err="1" smtClean="0">
                <a:latin typeface="Arial" pitchFamily="-60" charset="0"/>
              </a:rPr>
              <a:t>Ignatowski</a:t>
            </a:r>
            <a:r>
              <a:rPr lang="en-US" dirty="0" smtClean="0">
                <a:latin typeface="Arial" pitchFamily="-60" charset="0"/>
              </a:rPr>
              <a:t> described could be produce without protein by feeding cholesterol purified from egg yolks to rabbits for 2 or more months and that the earliest lipid laden lesions appeared in the aortic arch and then proceeded caudally.) However, these deposits did not have the microscopic inflammatory stigmata characteristic of obstructive atherosclerotic plaque in humans.  In addition, rabbits don't eat meat or eggs, and attempts to reproduce </a:t>
            </a:r>
            <a:r>
              <a:rPr lang="en-US" dirty="0" err="1" smtClean="0">
                <a:latin typeface="Arial" pitchFamily="-60" charset="0"/>
              </a:rPr>
              <a:t>atheromatous</a:t>
            </a:r>
            <a:r>
              <a:rPr lang="en-US" dirty="0" smtClean="0">
                <a:latin typeface="Arial" pitchFamily="-60" charset="0"/>
              </a:rPr>
              <a:t> lesions in experimental animals that did failed completely. Moreover, cholesterol is a large, inert molecule and it was hard to understand how it could infiltrate the </a:t>
            </a:r>
            <a:r>
              <a:rPr lang="en-US" dirty="0" err="1" smtClean="0">
                <a:latin typeface="Arial" pitchFamily="-60" charset="0"/>
              </a:rPr>
              <a:t>intimal</a:t>
            </a:r>
            <a:r>
              <a:rPr lang="en-US" dirty="0" smtClean="0">
                <a:latin typeface="Arial" pitchFamily="-60" charset="0"/>
              </a:rPr>
              <a:t> lining of a coronary artery to incite an inflammatory response..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A38FD5B-55AD-4EB2-BDB2-BB64E74242E6}"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6</a:t>
            </a:fld>
            <a:endParaRPr lang="en-US">
              <a:latin typeface="Arial" pitchFamily="-60" charset="0"/>
              <a:ea typeface="ＭＳ Ｐゴシック" pitchFamily="-60" charset="-128"/>
              <a:cs typeface="ＭＳ Ｐゴシック" pitchFamily="-60" charset="-128"/>
            </a:endParaRPr>
          </a:p>
        </p:txBody>
      </p:sp>
      <p:sp>
        <p:nvSpPr>
          <p:cNvPr id="266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r>
              <a:rPr lang="en-US" dirty="0" smtClean="0">
                <a:latin typeface="Arial" pitchFamily="-60" charset="0"/>
              </a:rPr>
              <a:t>De </a:t>
            </a:r>
            <a:r>
              <a:rPr lang="en-US" dirty="0" err="1" smtClean="0">
                <a:latin typeface="Arial" pitchFamily="-60" charset="0"/>
              </a:rPr>
              <a:t>Langen</a:t>
            </a:r>
            <a:r>
              <a:rPr lang="en-US" dirty="0" smtClean="0">
                <a:latin typeface="Arial" pitchFamily="-60" charset="0"/>
              </a:rPr>
              <a:t> was probably the first person to advocate following a low cholesterol diet to prevent or reduce coronary atherosclerosis. Scandinavian researchers later reported that the incidence of coronary disease fell sharply after World War II, which they attributed to meat rationing and the lack of </a:t>
            </a:r>
            <a:r>
              <a:rPr lang="en-US" dirty="0" err="1" smtClean="0">
                <a:latin typeface="Arial" pitchFamily="-60" charset="0"/>
              </a:rPr>
              <a:t>availabilty</a:t>
            </a:r>
            <a:r>
              <a:rPr lang="en-US" dirty="0" smtClean="0">
                <a:latin typeface="Arial" pitchFamily="-60" charset="0"/>
              </a:rPr>
              <a:t> of dairy products.</a:t>
            </a:r>
          </a:p>
          <a:p>
            <a:pPr eaLnBrk="1" hangingPunct="1">
              <a:spcBef>
                <a:spcPct val="0"/>
              </a:spcBef>
              <a:spcAft>
                <a:spcPts val="600"/>
              </a:spcAft>
            </a:pPr>
            <a:endParaRPr lang="en-US" dirty="0" smtClean="0">
              <a:latin typeface="Arial" pitchFamily="-60" charset="0"/>
            </a:endParaRPr>
          </a:p>
          <a:p>
            <a:pPr eaLnBrk="1" hangingPunct="1">
              <a:spcBef>
                <a:spcPct val="0"/>
              </a:spcBef>
              <a:spcAft>
                <a:spcPts val="600"/>
              </a:spcAft>
            </a:pPr>
            <a:r>
              <a:rPr lang="en-US" dirty="0" smtClean="0">
                <a:latin typeface="Arial" pitchFamily="-60" charset="0"/>
              </a:rPr>
              <a:t>Newburgh later tried to induce atherosclerosis by feeding different amino acids, and although this was not successful, he discovered that they could cause kidney disease. Over a half century later, Kilmer </a:t>
            </a:r>
            <a:r>
              <a:rPr lang="en-US" dirty="0" err="1" smtClean="0">
                <a:latin typeface="Arial" pitchFamily="-60" charset="0"/>
              </a:rPr>
              <a:t>McCully</a:t>
            </a:r>
            <a:r>
              <a:rPr lang="en-US" dirty="0" smtClean="0">
                <a:latin typeface="Arial" pitchFamily="-60" charset="0"/>
              </a:rPr>
              <a:t> showed that the amino acid </a:t>
            </a:r>
            <a:r>
              <a:rPr lang="en-US" dirty="0" err="1" smtClean="0">
                <a:latin typeface="Arial" pitchFamily="-60" charset="0"/>
              </a:rPr>
              <a:t>homocysteine</a:t>
            </a:r>
            <a:r>
              <a:rPr lang="en-US" dirty="0" smtClean="0">
                <a:latin typeface="Arial" pitchFamily="-60" charset="0"/>
              </a:rPr>
              <a:t> could cause atherosclerosis.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AEF5971-851C-44A7-832B-ED1331F87BD6}" type="slidenum">
              <a:rPr lang="en-US"/>
              <a:pPr>
                <a:defRPr/>
              </a:pPr>
              <a:t>7</a:t>
            </a:fld>
            <a:endParaRPr lang="en-US"/>
          </a:p>
        </p:txBody>
      </p:sp>
      <p:sp>
        <p:nvSpPr>
          <p:cNvPr id="28674"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8675"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Aft>
                <a:spcPts val="600"/>
              </a:spcAft>
            </a:pPr>
            <a:r>
              <a:rPr lang="en-US" dirty="0" smtClean="0"/>
              <a:t>The problem was that rabbits don't eat meat and attempts to reproduce </a:t>
            </a:r>
            <a:r>
              <a:rPr lang="en-US" dirty="0" err="1" smtClean="0"/>
              <a:t>atheroma</a:t>
            </a:r>
            <a:r>
              <a:rPr lang="en-US" dirty="0" smtClean="0"/>
              <a:t> lesions in experimental animals that did failed completely.  In addition, nobody cared.  Coronary heart disease was not a major problem since many people didn’t live long enough to die from it. Moreover, cholesterol is a large, inert molecule and it was hard to understand how it could infiltrate the </a:t>
            </a:r>
            <a:r>
              <a:rPr lang="en-US" dirty="0" err="1" smtClean="0"/>
              <a:t>intimal</a:t>
            </a:r>
            <a:r>
              <a:rPr lang="en-US" dirty="0" smtClean="0"/>
              <a:t> lining of a coronary artery to incite an inflammatory response.  Few physicians or researchers in the U. S. knew anything about </a:t>
            </a:r>
            <a:r>
              <a:rPr lang="en-US" dirty="0" err="1" smtClean="0"/>
              <a:t>Anitschkow</a:t>
            </a:r>
            <a:r>
              <a:rPr lang="en-US" dirty="0" smtClean="0"/>
              <a:t> or his hypothesis but one exception was John </a:t>
            </a:r>
            <a:r>
              <a:rPr lang="en-US" dirty="0" err="1" smtClean="0"/>
              <a:t>Gofman</a:t>
            </a:r>
            <a:r>
              <a:rPr lang="en-US" dirty="0" smtClean="0"/>
              <a:t> who took it very seriously. He had a Ph.D.&gt; in nuclear </a:t>
            </a:r>
            <a:r>
              <a:rPr lang="en-US" dirty="0" err="1" smtClean="0"/>
              <a:t>phyiscs</a:t>
            </a:r>
            <a:r>
              <a:rPr lang="en-US" dirty="0" smtClean="0"/>
              <a:t> and after graduating from medical school in 1946,Gofman was particularly excited about the potential of a highly sophisticated new analytic ultracentrifugation technique that had been developed in Sweden by the Nobel Laureate Theodor Svedberg. It was invaluable for measuring the molecular size and concentrations of proteins and </a:t>
            </a:r>
            <a:r>
              <a:rPr lang="en-US" dirty="0" err="1" smtClean="0"/>
              <a:t>Gofman</a:t>
            </a:r>
            <a:r>
              <a:rPr lang="en-US" dirty="0" smtClean="0"/>
              <a:t> thought he could use it to characterize lipoproteins in human serum in an effort to explain </a:t>
            </a:r>
            <a:r>
              <a:rPr lang="en-US" dirty="0" err="1" smtClean="0"/>
              <a:t>Anitschkow’s</a:t>
            </a:r>
            <a:r>
              <a:rPr lang="en-US" dirty="0" smtClean="0"/>
              <a:t> findings.  </a:t>
            </a:r>
            <a:r>
              <a:rPr lang="en-US" dirty="0" err="1" smtClean="0"/>
              <a:t>Gofman</a:t>
            </a:r>
            <a:r>
              <a:rPr lang="en-US" dirty="0" smtClean="0"/>
              <a:t> developed special flotation </a:t>
            </a:r>
            <a:r>
              <a:rPr lang="en-US" dirty="0" err="1" smtClean="0"/>
              <a:t>ultracentrifugal</a:t>
            </a:r>
            <a:r>
              <a:rPr lang="en-US" dirty="0" smtClean="0"/>
              <a:t> techniques that demonstrated the existence of diverse low-density lipoproteins (LDL) and high-density lipoproteins (HDL).  His group subsequently showed in a series of studies that LDL (bad cholesterol) was responsible for the rapid progression of atherosclerosis in humans and that HDL (good cholesterol) had the opposite effect.  This produced an avalanche of research in cholesterol-induced atherosclerosis in the mid-1950s that turned the relatively obscure </a:t>
            </a:r>
            <a:r>
              <a:rPr lang="en-US" dirty="0" err="1" smtClean="0"/>
              <a:t>Anitschkow</a:t>
            </a:r>
            <a:r>
              <a:rPr lang="en-US" dirty="0" smtClean="0"/>
              <a:t> into an international celebrity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A9255B-409B-42A8-986D-1A3DAA817BEA}"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8</a:t>
            </a:fld>
            <a:endParaRPr lang="en-US">
              <a:latin typeface="Arial" pitchFamily="-60" charset="0"/>
              <a:ea typeface="ＭＳ Ｐゴシック" pitchFamily="-60" charset="-128"/>
              <a:cs typeface="ＭＳ Ｐゴシック" pitchFamily="-60" charset="-128"/>
            </a:endParaRPr>
          </a:p>
        </p:txBody>
      </p:sp>
      <p:sp>
        <p:nvSpPr>
          <p:cNvPr id="30722"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0723"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r>
              <a:rPr lang="en-US" dirty="0" smtClean="0"/>
              <a:t>Between 1948 and 1951, 1,980 men and 2,421 women were enrolled in an observational study in Framingham, Massachusetts. The 1st report of this long-term study, “Factors of risk in the development of coronary heart disease—six-year follow-up experience; the Framingham Study,” was published in the Annals of Internal Medicine in 1961. T</a:t>
            </a:r>
          </a:p>
          <a:p>
            <a:endParaRPr lang="en-US" dirty="0" smtClean="0"/>
          </a:p>
          <a:p>
            <a:endParaRPr lang="en-US" dirty="0" smtClean="0"/>
          </a:p>
          <a:p>
            <a:r>
              <a:rPr lang="en-US" dirty="0" smtClean="0"/>
              <a:t>he study showed that high blood pressure, smoking, and high cholesterol levels were major factors in heart disease. From this report, the concept of risk factors emerged, and, with further elaboration through the years, the study provided health professionals with </a:t>
            </a:r>
            <a:r>
              <a:rPr lang="en-US" dirty="0" err="1" smtClean="0"/>
              <a:t>multifactorial</a:t>
            </a:r>
            <a:r>
              <a:rPr lang="en-US" dirty="0" smtClean="0"/>
              <a:t> risk profiles for cardiovascular disease. These profiles assisted in the identification of candidates who might benefit from preventive measures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B70DF5E-C0C5-4A04-9219-DBD44CB2C3D8}"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9</a:t>
            </a:fld>
            <a:endParaRPr lang="en-US">
              <a:latin typeface="Arial" pitchFamily="-60" charset="0"/>
              <a:ea typeface="ＭＳ Ｐゴシック" pitchFamily="-60" charset="-128"/>
              <a:cs typeface="ＭＳ Ｐゴシック" pitchFamily="-60" charset="-128"/>
            </a:endParaRPr>
          </a:p>
        </p:txBody>
      </p:sp>
      <p:sp>
        <p:nvSpPr>
          <p:cNvPr id="32770"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277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dirty="0">
              <a:latin typeface="Arial" pitchFamily="-60"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E0FB12-5C77-45B5-A53E-1CBD1407371D}"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10</a:t>
            </a:fld>
            <a:endParaRPr lang="en-US">
              <a:latin typeface="Arial" pitchFamily="-60" charset="0"/>
              <a:ea typeface="ＭＳ Ｐゴシック" pitchFamily="-60" charset="-128"/>
              <a:cs typeface="ＭＳ Ｐゴシック" pitchFamily="-60" charset="-128"/>
            </a:endParaRPr>
          </a:p>
        </p:txBody>
      </p:sp>
      <p:sp>
        <p:nvSpPr>
          <p:cNvPr id="34818"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4819"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a:latin typeface="Arial" pitchFamily="-60" charset="0"/>
              </a:rPr>
              <a:t>DISCUSS SLIDE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062B9F-1E4D-47EA-AEB7-62BE3C025027}"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11</a:t>
            </a:fld>
            <a:endParaRPr lang="en-US">
              <a:latin typeface="Arial" pitchFamily="-60" charset="0"/>
              <a:ea typeface="ＭＳ Ｐゴシック" pitchFamily="-60" charset="-128"/>
              <a:cs typeface="ＭＳ Ｐゴシック" pitchFamily="-60" charset="-128"/>
            </a:endParaRPr>
          </a:p>
        </p:txBody>
      </p:sp>
      <p:sp>
        <p:nvSpPr>
          <p:cNvPr id="36866"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6867"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r>
              <a:rPr lang="en-US" dirty="0" smtClean="0">
                <a:latin typeface="Arial" pitchFamily="-60" charset="0"/>
              </a:rPr>
              <a:t>A lot of interesting Framingham data was not published, although in </a:t>
            </a:r>
            <a:r>
              <a:rPr lang="en-US" dirty="0" smtClean="0"/>
              <a:t>In a 1996 article in </a:t>
            </a:r>
            <a:r>
              <a:rPr lang="en-US" i="1" dirty="0" smtClean="0"/>
              <a:t>Arteriosclerosis</a:t>
            </a:r>
            <a:r>
              <a:rPr lang="en-US" dirty="0" smtClean="0"/>
              <a:t>, </a:t>
            </a:r>
            <a:r>
              <a:rPr lang="en-US" dirty="0" err="1" smtClean="0"/>
              <a:t>Castelli</a:t>
            </a:r>
            <a:r>
              <a:rPr lang="en-US" dirty="0" smtClean="0"/>
              <a:t> also admitted that a 26-year follow-up found that </a:t>
            </a:r>
            <a:r>
              <a:rPr lang="en-US" b="1" dirty="0" smtClean="0"/>
              <a:t>50% of coronary heart disease occurred in people with below average cholesterol.</a:t>
            </a:r>
            <a:r>
              <a:rPr lang="en-US" b="1" baseline="0" dirty="0" smtClean="0"/>
              <a:t> </a:t>
            </a:r>
            <a:r>
              <a:rPr lang="en-US" b="0" baseline="0" dirty="0" smtClean="0"/>
              <a:t>Also not published was that although </a:t>
            </a:r>
            <a:r>
              <a:rPr lang="en-US" b="0" baseline="0" dirty="0" err="1" smtClean="0"/>
              <a:t>iincreased</a:t>
            </a:r>
            <a:r>
              <a:rPr lang="en-US" b="0" baseline="0" dirty="0" smtClean="0"/>
              <a:t> smoking was associated with increased deaths from heart disease, ex-smokers had 40 % fewer deaths and cigar and pipe smoker had 56% less  deaths compared to those who never smoked Logical conclusion from this is that everybody should start smoking cigars or a pipe</a:t>
            </a:r>
            <a:endParaRPr lang="en-US" dirty="0" smtClean="0"/>
          </a:p>
          <a:p>
            <a:r>
              <a:rPr lang="en-US" b="1" dirty="0" smtClean="0"/>
              <a:t> </a:t>
            </a:r>
            <a:endParaRPr lang="en-US" dirty="0" smtClean="0"/>
          </a:p>
          <a:p>
            <a:pPr eaLnBrk="1" hangingPunct="1">
              <a:spcBef>
                <a:spcPct val="0"/>
              </a:spcBef>
            </a:pPr>
            <a:endParaRPr lang="en-US" dirty="0" smtClean="0">
              <a:latin typeface="Arial" pitchFamily="-60" charset="0"/>
            </a:endParaRPr>
          </a:p>
          <a:p>
            <a:pPr eaLnBrk="1" hangingPunct="1">
              <a:spcBef>
                <a:spcPct val="0"/>
              </a:spcBef>
            </a:pPr>
            <a:endParaRPr lang="en-US" dirty="0" smtClean="0">
              <a:latin typeface="Arial" pitchFamily="-60" charset="0"/>
            </a:endParaRPr>
          </a:p>
          <a:p>
            <a:pPr eaLnBrk="1" hangingPunct="1">
              <a:spcBef>
                <a:spcPct val="0"/>
              </a:spcBef>
            </a:pPr>
            <a:endParaRPr lang="en-US" dirty="0" smtClean="0">
              <a:latin typeface="Arial" pitchFamily="-60" charset="0"/>
            </a:endParaRPr>
          </a:p>
          <a:p>
            <a:r>
              <a:rPr lang="en-US" b="1" dirty="0" smtClean="0"/>
              <a:t>Statistics are a highly logical and precise method for stating a half-truth inaccurately</a:t>
            </a:r>
            <a:endParaRPr lang="en-US" dirty="0" smtClean="0"/>
          </a:p>
          <a:p>
            <a:r>
              <a:rPr lang="en-US" b="1" dirty="0" smtClean="0"/>
              <a:t> </a:t>
            </a:r>
            <a:endParaRPr lang="en-US" dirty="0" smtClean="0"/>
          </a:p>
          <a:p>
            <a:r>
              <a:rPr lang="en-US" dirty="0" smtClean="0"/>
              <a:t> </a:t>
            </a:r>
          </a:p>
          <a:p>
            <a:pPr eaLnBrk="1" hangingPunct="1">
              <a:spcBef>
                <a:spcPct val="0"/>
              </a:spcBef>
            </a:pPr>
            <a:endParaRPr lang="en-US" dirty="0" smtClean="0">
              <a:latin typeface="Arial" pitchFamily="-60" charset="0"/>
            </a:endParaRPr>
          </a:p>
          <a:p>
            <a:pPr eaLnBrk="1" hangingPunct="1">
              <a:spcBef>
                <a:spcPct val="0"/>
              </a:spcBef>
            </a:pPr>
            <a:r>
              <a:rPr lang="en-US" dirty="0" smtClean="0">
                <a:latin typeface="Arial" pitchFamily="-60" charset="0"/>
              </a:rPr>
              <a:t>SAID BEFORE STATISTICS ARE A WAY OF SAYING A HALF TRUTH INACCURATELY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a:p>
            <a:endParaRPr lang="en-US" dirty="0" smtClean="0"/>
          </a:p>
          <a:p>
            <a:endParaRPr lang="en-US" dirty="0" smtClean="0"/>
          </a:p>
          <a:p>
            <a:r>
              <a:rPr lang="en-US" dirty="0" smtClean="0"/>
              <a:t>Cardiology's 10 Greatest Discoveries of the 20th Century. Tex Heart Inst J. 2002; </a:t>
            </a:r>
          </a:p>
          <a:p>
            <a:r>
              <a:rPr lang="en-US" dirty="0" smtClean="0"/>
              <a:t>1. </a:t>
            </a:r>
            <a:r>
              <a:rPr lang="en-US" dirty="0" err="1" smtClean="0"/>
              <a:t>ecg</a:t>
            </a:r>
            <a:endParaRPr lang="en-US" dirty="0" smtClean="0"/>
          </a:p>
          <a:p>
            <a:r>
              <a:rPr lang="en-US" dirty="0" smtClean="0"/>
              <a:t>2. Preventive Cardiology and the Framingham Study </a:t>
            </a:r>
          </a:p>
          <a:p>
            <a:r>
              <a:rPr lang="en-US" dirty="0" smtClean="0"/>
              <a:t>3. “Lipid Hypotheses” </a:t>
            </a:r>
            <a:r>
              <a:rPr lang="en-US" dirty="0" err="1" smtClean="0"/>
              <a:t>Anitschkov</a:t>
            </a:r>
            <a:r>
              <a:rPr lang="en-US" dirty="0" smtClean="0"/>
              <a:t> and Atherosclerosis</a:t>
            </a:r>
          </a:p>
        </p:txBody>
      </p:sp>
      <p:sp>
        <p:nvSpPr>
          <p:cNvPr id="4" name="Slide Number Placeholder 3"/>
          <p:cNvSpPr>
            <a:spLocks noGrp="1"/>
          </p:cNvSpPr>
          <p:nvPr>
            <p:ph type="sldNum" sz="quarter" idx="5"/>
          </p:nvPr>
        </p:nvSpPr>
        <p:spPr/>
        <p:txBody>
          <a:bodyPr/>
          <a:lstStyle/>
          <a:p>
            <a:pPr>
              <a:defRPr/>
            </a:pPr>
            <a:fld id="{02DEDF9F-30C6-4818-8533-AC1D9BCB5D2B}"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spcAft>
                <a:spcPts val="600"/>
              </a:spcAft>
            </a:pPr>
            <a:r>
              <a:rPr lang="en-US" dirty="0" err="1" smtClean="0">
                <a:latin typeface="Arial" pitchFamily="-60" charset="0"/>
              </a:rPr>
              <a:t>Anitschkow</a:t>
            </a:r>
            <a:r>
              <a:rPr lang="en-US" dirty="0" smtClean="0">
                <a:latin typeface="Arial" pitchFamily="-60" charset="0"/>
              </a:rPr>
              <a:t> also got a big boost from </a:t>
            </a:r>
            <a:r>
              <a:rPr lang="en-US" dirty="0" err="1" smtClean="0">
                <a:latin typeface="Arial" pitchFamily="-60" charset="0"/>
              </a:rPr>
              <a:t>Ancel</a:t>
            </a:r>
            <a:r>
              <a:rPr lang="en-US" dirty="0" smtClean="0">
                <a:latin typeface="Arial" pitchFamily="-60" charset="0"/>
              </a:rPr>
              <a:t> Keys, who proposed in 1953 that heart disease resulted from high cholesterol, which was due to increased saturated fat intake Keys subsequently embarked on his famous Seven Countries Study in healthy middle-aged men that showed a remarkable straight-line relationship between saturated fat consumption, serum cholesterol and deaths from coronary disease. In East Finland, where serum cholesterol averaged over 260, the number of fatal heart attacks per 1,000 men over a 10-year period was about 70.  In contrast, Japan had less than 5 such deaths, which Keys attributed to the fact that the average cholesterol was about 160. The contribution of saturated fats to the total daily caloric intake in Finnish men was over 20%, almost ten times higher than the 2.5% for Japanese men. He concluded that risk of fatal heart attacks was proportional to the blood cholesterol level, which, in turn, was  proportional to saturated fat intake.  This was widely heralded as definitive proof of these causal links, and one leading authority triumphantly proclaimed, "No other variable in the mode of life beside the fat calories in the diet is known which shows such a constant relationship to the mortality rate from coronary or degenerative heart disease”.</a:t>
            </a:r>
          </a:p>
          <a:p>
            <a:pPr eaLnBrk="1" hangingPunct="1">
              <a:spcBef>
                <a:spcPct val="0"/>
              </a:spcBef>
              <a:spcAft>
                <a:spcPts val="600"/>
              </a:spcAft>
            </a:pPr>
            <a:endParaRPr lang="en-US" dirty="0" smtClean="0">
              <a:latin typeface="Arial" pitchFamily="-60" charset="0"/>
            </a:endParaRPr>
          </a:p>
          <a:p>
            <a:endParaRPr lang="en-US" dirty="0" smtClean="0"/>
          </a:p>
        </p:txBody>
      </p:sp>
      <p:sp>
        <p:nvSpPr>
          <p:cNvPr id="4" name="Slide Number Placeholder 3"/>
          <p:cNvSpPr>
            <a:spLocks noGrp="1"/>
          </p:cNvSpPr>
          <p:nvPr>
            <p:ph type="sldNum" sz="quarter" idx="5"/>
          </p:nvPr>
        </p:nvSpPr>
        <p:spPr/>
        <p:txBody>
          <a:bodyPr/>
          <a:lstStyle/>
          <a:p>
            <a:pPr>
              <a:defRPr/>
            </a:pPr>
            <a:fld id="{E2F3C83F-468B-4C2C-A09A-916F6347D8C8}"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latin typeface="Arial" pitchFamily="-60" charset="0"/>
                <a:ea typeface="Arial" pitchFamily="-60" charset="0"/>
                <a:cs typeface="Arial" pitchFamily="-60" charset="0"/>
              </a:rPr>
              <a:t>Gascon. where most adults also smoke.</a:t>
            </a:r>
            <a:endParaRPr lang="en-US" smtClean="0"/>
          </a:p>
        </p:txBody>
      </p:sp>
      <p:sp>
        <p:nvSpPr>
          <p:cNvPr id="4" name="Slide Number Placeholder 3"/>
          <p:cNvSpPr>
            <a:spLocks noGrp="1"/>
          </p:cNvSpPr>
          <p:nvPr>
            <p:ph type="sldNum" sz="quarter" idx="5"/>
          </p:nvPr>
        </p:nvSpPr>
        <p:spPr/>
        <p:txBody>
          <a:bodyPr/>
          <a:lstStyle/>
          <a:p>
            <a:pPr>
              <a:defRPr/>
            </a:pPr>
            <a:fld id="{556C4E3B-4538-49B2-92E1-9569DC7C29BA}"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90000"/>
              </a:lnSpc>
              <a:spcBef>
                <a:spcPct val="0"/>
              </a:spcBef>
              <a:spcAft>
                <a:spcPts val="600"/>
              </a:spcAft>
            </a:pPr>
            <a:r>
              <a:rPr lang="en-US" sz="1100" smtClean="0">
                <a:latin typeface="Palatino" pitchFamily="-60" charset="0"/>
              </a:rPr>
              <a:t>However, the public was thoroughly convinced that dietary fat caused a buildup of cholesterol that clogged the coronary arteries. Proof came from pictures like this of autopsy studies in young Americans killed in the Korean conflict. that made headlines in 1955. Analysis of the plaques showed they were composed of cholesterol and saturated fat,  and it was alleged that few such lesions were found in dead Korean and Chinese soldiers, which was attributed to their much lower saturated fat diet.</a:t>
            </a:r>
          </a:p>
          <a:p>
            <a:pPr eaLnBrk="1" hangingPunct="1">
              <a:lnSpc>
                <a:spcPct val="90000"/>
              </a:lnSpc>
              <a:spcBef>
                <a:spcPct val="0"/>
              </a:spcBef>
              <a:spcAft>
                <a:spcPts val="600"/>
              </a:spcAft>
            </a:pPr>
            <a:r>
              <a:rPr lang="en-US" sz="1100" smtClean="0"/>
              <a:t>However, another report in 1956 that was not publicized found that Japanese natives had almost as much age related plaque despite their low fat diet. A 1957 study of the largely vegetarian Bantu found that they had the same amount of plaque buildup in the arteries as other South African races that ate large amounts of meat. A 1958 report noted that although  Jamaican Blacks showed a degree of atherosclerosis comparable to that found in the U.S.A., they had much lower rates of heart disease. The 1968 International Atherosclerosis Project, which compared the results from 22,000 autopsies performed in 14  nations, showed the same degree of atheromatous plaque  in all parts of the world. This included populations that consumed large amounts of fatty animal products and others that were primarily vegetarians. The severity of atherosclerosis was also similar in countries that had high rates of heart disease and others where the incidence was extremely low.  All of these studies pointed to the fact that atherosclerotic thickening of the arterial walls is a natural and unavoidable process that is not significantly influenced by diet. </a:t>
            </a:r>
            <a:endParaRPr lang="en-US" sz="1100" smtClean="0">
              <a:latin typeface="Palatino" pitchFamily="-60" charset="0"/>
            </a:endParaRPr>
          </a:p>
          <a:p>
            <a:pPr eaLnBrk="1" hangingPunct="1">
              <a:lnSpc>
                <a:spcPct val="90000"/>
              </a:lnSpc>
              <a:spcBef>
                <a:spcPct val="0"/>
              </a:spcBef>
            </a:pPr>
            <a:endParaRPr lang="en-US" sz="1100" smtClean="0">
              <a:latin typeface="Arial" pitchFamily="-60" charset="0"/>
            </a:endParaRPr>
          </a:p>
          <a:p>
            <a:pPr>
              <a:lnSpc>
                <a:spcPct val="90000"/>
              </a:lnSpc>
            </a:pPr>
            <a:endParaRPr lang="en-US" sz="1100" smtClean="0"/>
          </a:p>
        </p:txBody>
      </p:sp>
      <p:sp>
        <p:nvSpPr>
          <p:cNvPr id="4" name="Slide Number Placeholder 3"/>
          <p:cNvSpPr>
            <a:spLocks noGrp="1"/>
          </p:cNvSpPr>
          <p:nvPr>
            <p:ph type="sldNum" sz="quarter" idx="5"/>
          </p:nvPr>
        </p:nvSpPr>
        <p:spPr/>
        <p:txBody>
          <a:bodyPr/>
          <a:lstStyle/>
          <a:p>
            <a:pPr>
              <a:defRPr/>
            </a:pPr>
            <a:fld id="{15582414-2A2D-42C4-A0F5-9D4F2FE1725F}"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8D32488E-2F39-445D-BF5E-621FD15BD4EA}"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EBB65AB1-499A-4A47-B6A1-C578F7F18861}"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p:txBody>
          <a:bodyPr/>
          <a:lstStyle/>
          <a:p>
            <a:pPr>
              <a:defRPr/>
            </a:pPr>
            <a:fld id="{1FD881E3-3774-475B-B405-121FA2F73417}" type="slidenum">
              <a:rPr lang="en-US"/>
              <a:pPr>
                <a:defRPr/>
              </a:pPr>
              <a:t>18</a:t>
            </a:fld>
            <a:endParaRPr lang="en-US"/>
          </a:p>
        </p:txBody>
      </p:sp>
      <p:sp>
        <p:nvSpPr>
          <p:cNvPr id="51202"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1203"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lvl="2" eaLnBrk="1" hangingPunct="1">
              <a:spcAft>
                <a:spcPts val="600"/>
              </a:spcAft>
            </a:pPr>
            <a:r>
              <a:rPr lang="en-US">
                <a:latin typeface="Palatino" pitchFamily="-60" charset="0"/>
              </a:rPr>
              <a:t>The MRFIT  acronym for Multiple Risk Factor Intervention Trial study costing $115 million  results were published in 1982</a:t>
            </a:r>
          </a:p>
          <a:p>
            <a:pPr eaLnBrk="1" hangingPunct="1"/>
            <a:endParaRPr lang="en-US">
              <a:latin typeface="Arial" pitchFamily="-60"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p>
            <a:pPr>
              <a:defRPr/>
            </a:pPr>
            <a:fld id="{FB2BA63C-F302-4A20-9360-811C93CAB85E}" type="slidenum">
              <a:rPr lang="en-US"/>
              <a:pPr>
                <a:defRPr/>
              </a:pPr>
              <a:t>19</a:t>
            </a:fld>
            <a:endParaRPr lang="en-US"/>
          </a:p>
        </p:txBody>
      </p:sp>
      <p:sp>
        <p:nvSpPr>
          <p:cNvPr id="53250"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325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a:latin typeface="Arial" pitchFamily="-60" charset="0"/>
              </a:rPr>
              <a:t>No significant difference  on follow up</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A89ED2-0097-4D2D-B7D6-60B1C700B8A3}"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20</a:t>
            </a:fld>
            <a:endParaRPr lang="en-US">
              <a:latin typeface="Arial" pitchFamily="-60" charset="0"/>
              <a:ea typeface="ＭＳ Ｐゴシック" pitchFamily="-60" charset="-128"/>
              <a:cs typeface="ＭＳ Ｐゴシック" pitchFamily="-60" charset="-128"/>
            </a:endParaRPr>
          </a:p>
        </p:txBody>
      </p:sp>
      <p:sp>
        <p:nvSpPr>
          <p:cNvPr id="55298"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5299" name="Rectangle 3"/>
          <p:cNvSpPr>
            <a:spLocks noGrp="1" noChangeArrowheads="1"/>
          </p:cNvSpPr>
          <p:nvPr>
            <p:ph type="body" idx="1"/>
          </p:nvPr>
        </p:nvSpPr>
        <p:spPr bwMode="auto">
          <a:xfrm>
            <a:off x="947738" y="4570413"/>
            <a:ext cx="54864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spcAft>
                <a:spcPts val="600"/>
              </a:spcAft>
            </a:pPr>
            <a:r>
              <a:rPr lang="en-US" dirty="0" smtClean="0">
                <a:latin typeface="Arial" pitchFamily="-60" charset="0"/>
              </a:rPr>
              <a:t>The World Health Organization project MONICA (Monitoring of Trends and Determinants in Cardiovascular Disease)  a huge cardiovascular epidemiologic study, assessed 21 countries over 10 years</a:t>
            </a:r>
            <a:r>
              <a:rPr lang="en-US" dirty="0" smtClean="0">
                <a:latin typeface="Palatino" pitchFamily="-60" charset="0"/>
              </a:rPr>
              <a:t>.   It also failed to find any correlation or connection between heart attacks and fat consumption or cholesterol. Every single country with the lowest fat consumption had the highest mortality rates from heart disease and those with the most fat consumption had the highest. </a:t>
            </a:r>
            <a:r>
              <a:rPr lang="en-US" b="1" dirty="0" smtClean="0">
                <a:latin typeface="Palatino" pitchFamily="-60" charset="0"/>
              </a:rPr>
              <a:t>The French consumed three times as much saturated fat compared to Azerbaijan but had one-eighth the rate of heart disease </a:t>
            </a:r>
          </a:p>
          <a:p>
            <a:pPr eaLnBrk="1" hangingPunct="1">
              <a:spcBef>
                <a:spcPct val="0"/>
              </a:spcBef>
            </a:pPr>
            <a:endParaRPr lang="en-US" dirty="0" smtClean="0">
              <a:latin typeface="Arial" pitchFamily="-60"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p>
            <a:pPr>
              <a:defRPr/>
            </a:pPr>
            <a:fld id="{F0970F0E-751F-47BB-A376-E6CF63DFDCBB}" type="slidenum">
              <a:rPr lang="en-US"/>
              <a:pPr>
                <a:defRPr/>
              </a:pPr>
              <a:t>21</a:t>
            </a:fld>
            <a:endParaRPr lang="en-US"/>
          </a:p>
        </p:txBody>
      </p:sp>
      <p:sp>
        <p:nvSpPr>
          <p:cNvPr id="57346"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7524" name="Rectangle 3"/>
          <p:cNvSpPr>
            <a:spLocks noGrp="1" noChangeArrowheads="1"/>
          </p:cNvSpPr>
          <p:nvPr>
            <p:ph type="body" idx="1"/>
          </p:nvPr>
        </p:nvSpPr>
        <p:spPr>
          <a:solidFill>
            <a:srgbClr val="FFFFFF"/>
          </a:solidFill>
          <a:ln>
            <a:solidFill>
              <a:srgbClr val="000000"/>
            </a:solidFill>
          </a:ln>
        </p:spPr>
        <p:txBody>
          <a:bodyPr>
            <a:normAutofit fontScale="92500"/>
          </a:bodyPr>
          <a:lstStyle/>
          <a:p>
            <a:pPr eaLnBrk="1" hangingPunct="1">
              <a:spcAft>
                <a:spcPts val="600"/>
              </a:spcAft>
              <a:defRPr/>
            </a:pPr>
            <a:r>
              <a:rPr lang="en-US" dirty="0">
                <a:latin typeface="Arial" charset="0"/>
                <a:ea typeface="ＭＳ Ｐゴシック" charset="-128"/>
                <a:cs typeface="ＭＳ Ｐゴシック" charset="-128"/>
              </a:rPr>
              <a:t>What the cholesterol crusaders desperately needed was something to show that lowering cholesterol reduced heart attacks.  In 1984, their prayers were answered with the publication of the Lipid Research Clinics’ Coronary Primary Prevention Trial.  It suggested that </a:t>
            </a:r>
            <a:r>
              <a:rPr lang="en-US" dirty="0" err="1">
                <a:latin typeface="Arial" charset="0"/>
                <a:ea typeface="ＭＳ Ｐゴシック" charset="-128"/>
                <a:cs typeface="ＭＳ Ｐゴシック" charset="-128"/>
              </a:rPr>
              <a:t>cholestyramine</a:t>
            </a:r>
            <a:r>
              <a:rPr lang="en-US" dirty="0">
                <a:latin typeface="Arial" charset="0"/>
                <a:ea typeface="ＭＳ Ｐゴシック" charset="-128"/>
                <a:cs typeface="ＭＳ Ｐゴシック" charset="-128"/>
              </a:rPr>
              <a:t> could reduced major coronary events in</a:t>
            </a:r>
            <a:r>
              <a:rPr lang="en-US" dirty="0" smtClean="0">
                <a:latin typeface="Arial" charset="0"/>
                <a:ea typeface="ＭＳ Ｐゴシック" charset="-128"/>
                <a:cs typeface="ＭＳ Ｐゴシック" charset="-128"/>
              </a:rPr>
              <a:t> 50% </a:t>
            </a:r>
            <a:r>
              <a:rPr lang="en-US" dirty="0">
                <a:latin typeface="Arial" charset="0"/>
                <a:ea typeface="ＭＳ Ｐゴシック" charset="-128"/>
                <a:cs typeface="ＭＳ Ｐゴシック" charset="-128"/>
              </a:rPr>
              <a:t>of all men with high </a:t>
            </a:r>
            <a:r>
              <a:rPr lang="en-US" dirty="0" smtClean="0">
                <a:latin typeface="Arial" charset="0"/>
                <a:ea typeface="ＭＳ Ｐゴシック" charset="-128"/>
                <a:cs typeface="ＭＳ Ｐゴシック" charset="-128"/>
              </a:rPr>
              <a:t>cholesterols within 7 years.  </a:t>
            </a:r>
            <a:r>
              <a:rPr lang="en-US" dirty="0">
                <a:latin typeface="Arial" charset="0"/>
                <a:ea typeface="ＭＳ Ｐゴシック" charset="-128"/>
                <a:cs typeface="ＭＳ Ｐゴシック" charset="-128"/>
              </a:rPr>
              <a:t>1984 was also a bonanza because the NIH Consensus Conference on Lowering Blood Cholesterol to Prevent Heart Disease declared that lowering blood cholesterol should be a public health goal for </a:t>
            </a:r>
            <a:r>
              <a:rPr lang="en-US" dirty="0" smtClean="0">
                <a:latin typeface="Arial" charset="0"/>
                <a:ea typeface="ＭＳ Ｐゴシック" charset="-128"/>
                <a:cs typeface="ＭＳ Ｐゴシック" charset="-128"/>
              </a:rPr>
              <a:t>everyone and </a:t>
            </a:r>
            <a:r>
              <a:rPr lang="en-US" dirty="0">
                <a:latin typeface="Arial" charset="0"/>
                <a:ea typeface="ＭＳ Ｐゴシック" charset="-128"/>
                <a:cs typeface="ＭＳ Ｐゴシック" charset="-128"/>
              </a:rPr>
              <a:t>the National Cholesterol Education </a:t>
            </a:r>
            <a:r>
              <a:rPr lang="en-US" dirty="0" smtClean="0">
                <a:latin typeface="Arial" charset="0"/>
                <a:ea typeface="ＭＳ Ｐゴシック" charset="-128"/>
                <a:cs typeface="ＭＳ Ｐゴシック" charset="-128"/>
              </a:rPr>
              <a:t>Program was established </a:t>
            </a:r>
            <a:r>
              <a:rPr lang="en-US" dirty="0">
                <a:latin typeface="Arial" charset="0"/>
                <a:ea typeface="ＭＳ Ｐゴシック" charset="-128"/>
                <a:cs typeface="ＭＳ Ｐゴシック" charset="-128"/>
              </a:rPr>
              <a:t>to teach physicians and patients how to diagnose and deal with high cholesterol. </a:t>
            </a:r>
            <a:endParaRPr lang="en-US" dirty="0" smtClean="0">
              <a:latin typeface="Arial" charset="0"/>
              <a:ea typeface="ＭＳ Ｐゴシック" charset="-128"/>
              <a:cs typeface="ＭＳ Ｐゴシック" charset="-128"/>
            </a:endParaRPr>
          </a:p>
          <a:p>
            <a:pPr eaLnBrk="1" hangingPunct="1">
              <a:spcAft>
                <a:spcPts val="600"/>
              </a:spcAft>
              <a:defRPr/>
            </a:pPr>
            <a:r>
              <a:rPr lang="en-US" dirty="0" smtClean="0">
                <a:latin typeface="Arial"/>
                <a:cs typeface="Arial"/>
              </a:rPr>
              <a:t>Bile acids, which are made from cholesterol, aid in the digestion of fats in the small intestine. </a:t>
            </a:r>
            <a:r>
              <a:rPr lang="en-US" dirty="0" err="1" smtClean="0">
                <a:latin typeface="Arial"/>
                <a:cs typeface="Arial"/>
              </a:rPr>
              <a:t>Cholestyramine</a:t>
            </a:r>
            <a:r>
              <a:rPr lang="en-US" dirty="0" smtClean="0">
                <a:latin typeface="Arial"/>
                <a:cs typeface="Arial"/>
              </a:rPr>
              <a:t> binds to bile acids and since the drug is not absorbed, it and the bile acids are excreted, and more cholesterol has to be extracted from the blood to replenish the supply. Although the 50% drop in cholesterol was not achieved, researchers triumphantly reported that there was a 19% reduction in the study group, </a:t>
            </a:r>
          </a:p>
          <a:p>
            <a:pPr eaLnBrk="1" hangingPunct="1">
              <a:spcAft>
                <a:spcPts val="600"/>
              </a:spcAft>
              <a:defRPr/>
            </a:pPr>
            <a:r>
              <a:rPr lang="en-US" dirty="0" smtClean="0">
                <a:latin typeface="Arial"/>
                <a:ea typeface="ＭＳ Ｐゴシック" charset="-128"/>
                <a:cs typeface="Arial"/>
              </a:rPr>
              <a:t>All </a:t>
            </a:r>
            <a:r>
              <a:rPr lang="en-US" dirty="0">
                <a:latin typeface="Arial"/>
                <a:ea typeface="ＭＳ Ｐゴシック" charset="-128"/>
                <a:cs typeface="Arial"/>
              </a:rPr>
              <a:t>of this was trumpeted in a massive media blitz referring to additional studies that provided strong support for these activities to reduce if not eradicate coronary heart disease. The lead article in one journal was "The Lipid Hypothesis Is Proven" and Postgraduate Medicine’s cover proclaimed, "Coronary disease prevention: Proof of the </a:t>
            </a:r>
            <a:r>
              <a:rPr lang="en-US" dirty="0" err="1">
                <a:latin typeface="Arial"/>
                <a:ea typeface="ＭＳ Ｐゴシック" charset="-128"/>
                <a:cs typeface="Arial"/>
              </a:rPr>
              <a:t>anticholesterol</a:t>
            </a:r>
            <a:r>
              <a:rPr lang="en-US" dirty="0">
                <a:latin typeface="Arial"/>
                <a:ea typeface="ＭＳ Ｐゴシック" charset="-128"/>
                <a:cs typeface="Arial"/>
              </a:rPr>
              <a:t> </a:t>
            </a:r>
            <a:r>
              <a:rPr lang="en-US" dirty="0" smtClean="0">
                <a:latin typeface="Arial"/>
                <a:ea typeface="ＭＳ Ｐゴシック" charset="-128"/>
                <a:cs typeface="Arial"/>
              </a:rPr>
              <a:t>pudding “</a:t>
            </a:r>
          </a:p>
          <a:p>
            <a:pPr eaLnBrk="1" hangingPunct="1">
              <a:spcAft>
                <a:spcPts val="600"/>
              </a:spcAft>
              <a:defRPr/>
            </a:pPr>
            <a:r>
              <a:rPr lang="en-US" dirty="0">
                <a:latin typeface="Arial" charset="0"/>
                <a:ea typeface="ＭＳ Ｐゴシック" charset="-128"/>
                <a:cs typeface="ＭＳ Ｐゴシック" charset="-128"/>
              </a:rPr>
              <a:t>The keystone of this ambitious arch was clearly the Coronary Primary Prevention Trial but it was just as weak as the other building blocks   </a:t>
            </a:r>
          </a:p>
          <a:p>
            <a:pPr eaLnBrk="1" hangingPunct="1">
              <a:defRPr/>
            </a:pPr>
            <a:endParaRPr lang="en-US" dirty="0">
              <a:latin typeface="Arial" charset="0"/>
              <a:ea typeface="ＭＳ Ｐゴシック" charset="-128"/>
              <a:cs typeface="ＭＳ Ｐゴシック"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7B5138-4D71-4C35-9F40-A4528F48F50F}"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22</a:t>
            </a:fld>
            <a:endParaRPr lang="en-US">
              <a:latin typeface="Arial" pitchFamily="-60" charset="0"/>
              <a:ea typeface="ＭＳ Ｐゴシック" pitchFamily="-60" charset="-128"/>
              <a:cs typeface="ＭＳ Ｐゴシック" pitchFamily="-60" charset="-128"/>
            </a:endParaRPr>
          </a:p>
        </p:txBody>
      </p:sp>
      <p:sp>
        <p:nvSpPr>
          <p:cNvPr id="59394"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7587"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normAutofit fontScale="85000" lnSpcReduction="20000"/>
          </a:bodyPr>
          <a:lstStyle/>
          <a:p>
            <a:pPr eaLnBrk="1" hangingPunct="1">
              <a:spcBef>
                <a:spcPct val="0"/>
              </a:spcBef>
              <a:spcAft>
                <a:spcPts val="600"/>
              </a:spcAft>
              <a:defRPr/>
            </a:pPr>
            <a:r>
              <a:rPr lang="en-US" dirty="0" smtClean="0">
                <a:latin typeface="Palatino" pitchFamily="-60" charset="0"/>
              </a:rPr>
              <a:t>George Mann, Professor of Biochemistry at Vanderbilt and one of the original </a:t>
            </a:r>
            <a:r>
              <a:rPr lang="en-US" dirty="0" err="1" smtClean="0">
                <a:latin typeface="Palatino" pitchFamily="-60" charset="0"/>
              </a:rPr>
              <a:t>Framinghmam</a:t>
            </a:r>
            <a:r>
              <a:rPr lang="en-US" dirty="0" smtClean="0">
                <a:latin typeface="Palatino" pitchFamily="-60" charset="0"/>
              </a:rPr>
              <a:t> investigators, was particularly appalled at all the hoopla and recommendations, and said this about the CPPT panel</a:t>
            </a:r>
          </a:p>
          <a:p>
            <a:pPr eaLnBrk="1" hangingPunct="1">
              <a:spcBef>
                <a:spcPct val="0"/>
              </a:spcBef>
              <a:spcAft>
                <a:spcPts val="600"/>
              </a:spcAft>
              <a:defRPr/>
            </a:pPr>
            <a:r>
              <a:rPr lang="en-US" dirty="0" smtClean="0">
                <a:latin typeface="Arial" pitchFamily="-60" charset="0"/>
              </a:rPr>
              <a:t> "They have held repeated press conferences bragging about this cataclysmic break-through which the study directors claim shows that lowering cholesterol lowers the frequency of coronary disease. They have manipulated the data or reached the wrong conclusions. . . . The managers at NIH have used Madison Avenue hype to sell this failed trial in the way the media people sell an underarm deodorant.” He was later to pay dearly for this</a:t>
            </a:r>
          </a:p>
          <a:p>
            <a:pPr eaLnBrk="1" hangingPunct="1">
              <a:spcBef>
                <a:spcPct val="0"/>
              </a:spcBef>
              <a:spcAft>
                <a:spcPts val="600"/>
              </a:spcAft>
              <a:defRPr/>
            </a:pPr>
            <a:r>
              <a:rPr lang="en-US" dirty="0" smtClean="0">
                <a:latin typeface="Arial" pitchFamily="-60" charset="0"/>
              </a:rPr>
              <a:t>What George was referring to was that treatment with </a:t>
            </a:r>
            <a:r>
              <a:rPr lang="en-US" dirty="0" err="1" smtClean="0">
                <a:latin typeface="Arial" pitchFamily="-60" charset="0"/>
              </a:rPr>
              <a:t>cholestyramine</a:t>
            </a:r>
            <a:r>
              <a:rPr lang="en-US" dirty="0" smtClean="0">
                <a:latin typeface="Arial" pitchFamily="-60" charset="0"/>
              </a:rPr>
              <a:t>, a bile acid binding resin reduced relative risk for major coronary events by 19%. Some men stopped taking the foul tasting 4 to 5 packets of </a:t>
            </a:r>
            <a:r>
              <a:rPr lang="en-US" dirty="0" err="1" smtClean="0">
                <a:latin typeface="Arial" pitchFamily="-60" charset="0"/>
              </a:rPr>
              <a:t>cholestyramine</a:t>
            </a:r>
            <a:r>
              <a:rPr lang="en-US" dirty="0" smtClean="0">
                <a:latin typeface="Arial" pitchFamily="-60" charset="0"/>
              </a:rPr>
              <a:t> after a few days, many complained of severe constipation and other gastrointestinal complaints due to the lack of bile acids. Most were unable to take the full 24 grams daily, so that relatively few stayed on the required regimen for seven and a half years. In addition, only 35-59 year old men with extremely high cholesterols were included and there was no indication that lowering cholesterol in women or men in other age groups without elevated cholesterol would provide any benefits or be safe. With respect to safety, </a:t>
            </a:r>
            <a:r>
              <a:rPr lang="en-US" dirty="0" err="1" smtClean="0">
                <a:latin typeface="Arial" pitchFamily="-60" charset="0"/>
              </a:rPr>
              <a:t>cholestyramine</a:t>
            </a:r>
            <a:r>
              <a:rPr lang="en-US" dirty="0" smtClean="0">
                <a:latin typeface="Arial" pitchFamily="-60" charset="0"/>
              </a:rPr>
              <a:t> interferes with the absorption of fat soluble vitamins and numerous common drugs, including Coumadin, </a:t>
            </a:r>
            <a:r>
              <a:rPr lang="en-US" dirty="0" err="1" smtClean="0">
                <a:latin typeface="Arial" pitchFamily="-60" charset="0"/>
              </a:rPr>
              <a:t>Digoxin</a:t>
            </a:r>
            <a:r>
              <a:rPr lang="en-US" dirty="0" smtClean="0">
                <a:latin typeface="Arial" pitchFamily="-60" charset="0"/>
              </a:rPr>
              <a:t>, </a:t>
            </a:r>
            <a:r>
              <a:rPr lang="en-US" dirty="0" err="1" smtClean="0">
                <a:latin typeface="Arial" pitchFamily="-60" charset="0"/>
              </a:rPr>
              <a:t>Inderal</a:t>
            </a:r>
            <a:r>
              <a:rPr lang="en-US" dirty="0" smtClean="0">
                <a:latin typeface="Arial" pitchFamily="-60" charset="0"/>
              </a:rPr>
              <a:t>, </a:t>
            </a:r>
            <a:r>
              <a:rPr lang="en-US" dirty="0" err="1" smtClean="0">
                <a:latin typeface="Arial" pitchFamily="-60" charset="0"/>
              </a:rPr>
              <a:t>phenobarbital</a:t>
            </a:r>
            <a:r>
              <a:rPr lang="en-US" dirty="0" smtClean="0">
                <a:latin typeface="Arial" pitchFamily="-60" charset="0"/>
              </a:rPr>
              <a:t>, </a:t>
            </a:r>
            <a:r>
              <a:rPr lang="en-US" dirty="0" err="1" smtClean="0">
                <a:latin typeface="Arial" pitchFamily="-60" charset="0"/>
              </a:rPr>
              <a:t>thiazide</a:t>
            </a:r>
            <a:r>
              <a:rPr lang="en-US" dirty="0" smtClean="0">
                <a:latin typeface="Arial" pitchFamily="-60" charset="0"/>
              </a:rPr>
              <a:t> diuretics and thyroid medications. There was little mention of  the 21 cases and 8 deaths from gastrointestinal cancer in those taking the drug, compared to 11 cases and only 1 death in the control group.  Although there were fewer deaths from heart attacks there was no decrease in total mortality, especially from accidents, homicide, suicide and cancer. </a:t>
            </a:r>
          </a:p>
          <a:p>
            <a:pPr eaLnBrk="1" hangingPunct="1">
              <a:spcBef>
                <a:spcPct val="0"/>
              </a:spcBef>
              <a:spcAft>
                <a:spcPts val="600"/>
              </a:spcAft>
              <a:defRPr/>
            </a:pPr>
            <a:r>
              <a:rPr lang="en-US" dirty="0" smtClean="0">
                <a:latin typeface="Arial" pitchFamily="-60" charset="0"/>
              </a:rPr>
              <a:t>More importantly, the projection that 50% would benefit was based on the same flawed </a:t>
            </a:r>
            <a:r>
              <a:rPr lang="en-US" b="1" dirty="0" smtClean="0">
                <a:latin typeface="Arial" pitchFamily="-60" charset="0"/>
              </a:rPr>
              <a:t>relative risk </a:t>
            </a:r>
            <a:r>
              <a:rPr lang="en-US" dirty="0" smtClean="0">
                <a:latin typeface="Arial" pitchFamily="-60" charset="0"/>
              </a:rPr>
              <a:t>conclusions of other cholesterol lowering studies.  19% was a relative risk reduction from lowering LDL cholesterol. The actual risk reduction was 1.1% for all coronary events, and for fatal heart attacks, it was only 0.6%. With respect to the claim that for every 1% fall in cholesterol there would be a 2% reduction in coronary events, an independent review later found this to be false. And a 30-year follow up of the Framingham data subsequently demonstrated that "For each 1% mg/dl drop of cholesterol there </a:t>
            </a:r>
            <a:r>
              <a:rPr lang="en-US" b="1" dirty="0" smtClean="0">
                <a:solidFill>
                  <a:srgbClr val="FF0000"/>
                </a:solidFill>
                <a:latin typeface="Arial" pitchFamily="-60" charset="0"/>
              </a:rPr>
              <a:t>was an 11% INCREASE in coronary and total mortality.  </a:t>
            </a:r>
            <a:endParaRPr lang="en-US" b="1" dirty="0">
              <a:solidFill>
                <a:srgbClr val="FF0000"/>
              </a:solidFill>
              <a:latin typeface="Arial" pitchFamily="-60"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6CEBCF-09AD-4DA0-8B39-576BABFB2752}"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23</a:t>
            </a:fld>
            <a:endParaRPr lang="en-US">
              <a:latin typeface="Arial" pitchFamily="-60" charset="0"/>
              <a:ea typeface="ＭＳ Ｐゴシック" pitchFamily="-60" charset="-128"/>
              <a:cs typeface="ＭＳ Ｐゴシック" pitchFamily="-60" charset="-128"/>
            </a:endParaRPr>
          </a:p>
        </p:txBody>
      </p:sp>
      <p:sp>
        <p:nvSpPr>
          <p:cNvPr id="61442"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1443"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spcAft>
                <a:spcPts val="600"/>
              </a:spcAft>
            </a:pPr>
            <a:r>
              <a:rPr lang="en-US" dirty="0" smtClean="0">
                <a:latin typeface="Arial" pitchFamily="-60" charset="0"/>
              </a:rPr>
              <a:t>Note </a:t>
            </a:r>
            <a:r>
              <a:rPr lang="en-US" dirty="0">
                <a:latin typeface="Arial" pitchFamily="-60" charset="0"/>
              </a:rPr>
              <a:t>that the Panel’s conclusions, which were widely endorsed only referred to </a:t>
            </a:r>
            <a:r>
              <a:rPr lang="en-US" b="1" dirty="0">
                <a:latin typeface="Arial" pitchFamily="-60" charset="0"/>
              </a:rPr>
              <a:t>reducing the risk of heart attacks not reducing heart attacks and now shift the emphasis to</a:t>
            </a:r>
            <a:r>
              <a:rPr lang="en-US" b="1" dirty="0" smtClean="0">
                <a:latin typeface="Arial" pitchFamily="-60" charset="0"/>
              </a:rPr>
              <a:t> lowering LDL</a:t>
            </a:r>
            <a:r>
              <a:rPr lang="en-US" b="1" dirty="0">
                <a:latin typeface="Arial" pitchFamily="-60" charset="0"/>
              </a:rPr>
              <a:t>, which</a:t>
            </a:r>
            <a:r>
              <a:rPr lang="en-US" b="1" dirty="0" smtClean="0">
                <a:latin typeface="Arial" pitchFamily="-60" charset="0"/>
              </a:rPr>
              <a:t> is </a:t>
            </a:r>
            <a:r>
              <a:rPr lang="en-US" b="1" dirty="0">
                <a:latin typeface="Arial" pitchFamily="-60" charset="0"/>
              </a:rPr>
              <a:t>equally erroneous</a:t>
            </a:r>
            <a:endParaRPr lang="en-US" dirty="0">
              <a:latin typeface="Arial" pitchFamily="-60" charset="0"/>
            </a:endParaRPr>
          </a:p>
          <a:p>
            <a:pPr eaLnBrk="1" hangingPunct="1">
              <a:spcBef>
                <a:spcPct val="0"/>
              </a:spcBef>
              <a:spcAft>
                <a:spcPts val="600"/>
              </a:spcAft>
            </a:pPr>
            <a:r>
              <a:rPr lang="en-US" b="1" dirty="0">
                <a:latin typeface="Arial" pitchFamily="-60" charset="0"/>
              </a:rPr>
              <a:t>SAME FOR STATINS.</a:t>
            </a:r>
            <a:endParaRPr lang="en-US" dirty="0">
              <a:latin typeface="Arial" pitchFamily="-60" charset="0"/>
            </a:endParaRPr>
          </a:p>
          <a:p>
            <a:pPr eaLnBrk="1" hangingPunct="1">
              <a:spcBef>
                <a:spcPct val="0"/>
              </a:spcBef>
            </a:pPr>
            <a:r>
              <a:rPr lang="en-US" dirty="0">
                <a:latin typeface="Arial" pitchFamily="-60" charset="0"/>
              </a:rPr>
              <a:t>Never see an add that says reduces heart attacks, if you look at the fine print on the bottom in mice type</a:t>
            </a:r>
          </a:p>
          <a:p>
            <a:pPr eaLnBrk="1" hangingPunct="1">
              <a:spcBef>
                <a:spcPct val="0"/>
              </a:spcBef>
            </a:pPr>
            <a:r>
              <a:rPr lang="en-US" sz="1400" b="1" dirty="0">
                <a:latin typeface="Palatino" pitchFamily="-60" charset="0"/>
              </a:rPr>
              <a:t>Lipitor has NOT been shown to prevent heart disease or heart attacks.” </a:t>
            </a:r>
          </a:p>
          <a:p>
            <a:pPr eaLnBrk="1" hangingPunct="1">
              <a:spcBef>
                <a:spcPct val="0"/>
              </a:spcBef>
            </a:pPr>
            <a:r>
              <a:rPr lang="en-US" sz="1400" b="1" dirty="0">
                <a:latin typeface="Palatino" pitchFamily="-60" charset="0"/>
              </a:rPr>
              <a:t>”</a:t>
            </a:r>
            <a:r>
              <a:rPr lang="en-US" sz="1400" b="1" dirty="0" err="1">
                <a:latin typeface="Palatino" pitchFamily="-60" charset="0"/>
              </a:rPr>
              <a:t>Crestor</a:t>
            </a:r>
            <a:r>
              <a:rPr lang="en-US" sz="1400" b="1" dirty="0">
                <a:latin typeface="Palatino" pitchFamily="-60" charset="0"/>
              </a:rPr>
              <a:t> has NOT been shown to prevent heart disease or heart attacks</a:t>
            </a:r>
            <a:endParaRPr lang="en-US" dirty="0">
              <a:latin typeface="Palatino" pitchFamily="-60"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p:txBody>
          <a:bodyPr/>
          <a:lstStyle/>
          <a:p>
            <a:pPr>
              <a:defRPr/>
            </a:pPr>
            <a:fld id="{CBFD8D6D-1CF5-457D-9C6A-0129D24C4886}" type="slidenum">
              <a:rPr lang="en-US"/>
              <a:pPr>
                <a:defRPr/>
              </a:pPr>
              <a:t>24</a:t>
            </a:fld>
            <a:endParaRPr lang="en-US"/>
          </a:p>
        </p:txBody>
      </p:sp>
      <p:sp>
        <p:nvSpPr>
          <p:cNvPr id="63490"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9572" name="Rectangle 3"/>
          <p:cNvSpPr>
            <a:spLocks noGrp="1" noChangeArrowheads="1"/>
          </p:cNvSpPr>
          <p:nvPr>
            <p:ph type="body" idx="1"/>
          </p:nvPr>
        </p:nvSpPr>
        <p:spPr>
          <a:solidFill>
            <a:srgbClr val="FFFFFF"/>
          </a:solidFill>
          <a:ln>
            <a:solidFill>
              <a:srgbClr val="000000"/>
            </a:solidFill>
          </a:ln>
        </p:spPr>
        <p:txBody>
          <a:bodyPr>
            <a:normAutofit/>
          </a:bodyPr>
          <a:lstStyle/>
          <a:p>
            <a:pPr eaLnBrk="1" hangingPunct="1">
              <a:spcAft>
                <a:spcPts val="600"/>
              </a:spcAft>
              <a:defRPr/>
            </a:pPr>
            <a:r>
              <a:rPr lang="en-US" dirty="0">
                <a:latin typeface="Arial" charset="0"/>
                <a:ea typeface="ＭＳ Ｐゴシック" charset="-128"/>
                <a:cs typeface="ＭＳ Ｐゴシック" charset="-128"/>
              </a:rPr>
              <a:t>There were</a:t>
            </a:r>
            <a:r>
              <a:rPr lang="en-US" dirty="0" smtClean="0">
                <a:latin typeface="Arial" charset="0"/>
                <a:ea typeface="ＭＳ Ｐゴシック" charset="-128"/>
                <a:cs typeface="ＭＳ Ｐゴシック" charset="-128"/>
              </a:rPr>
              <a:t> other critics </a:t>
            </a:r>
            <a:r>
              <a:rPr lang="en-US" dirty="0">
                <a:latin typeface="Arial" charset="0"/>
                <a:ea typeface="ＭＳ Ｐゴシック" charset="-128"/>
                <a:cs typeface="ＭＳ Ｐゴシック" charset="-128"/>
              </a:rPr>
              <a:t>Moore, a medical journalist from Washington.  Blistering attack</a:t>
            </a:r>
          </a:p>
          <a:p>
            <a:pPr eaLnBrk="1" hangingPunct="1">
              <a:spcAft>
                <a:spcPts val="600"/>
              </a:spcAft>
              <a:defRPr/>
            </a:pPr>
            <a:r>
              <a:rPr lang="en-US" dirty="0">
                <a:latin typeface="Arial" charset="0"/>
                <a:ea typeface="ＭＳ Ｐゴシック" charset="-128"/>
                <a:cs typeface="ＭＳ Ｐゴシック" charset="-128"/>
              </a:rPr>
              <a:t>"The dissenters have been overwhelmed by the extravaganza put on not just by the heart institute but by a growing coalition that resembles a medical version of the military-industrial complex. This coalition includes ... the ‘authorities’ ... The National Heart, Lung and Blood Institute] itself ... and the American Heart Association.” He named five lipid investigators who had offered to make themselves available to answer questions about the statins, which had just been introduced by Merck for clinical use pointing out  “It is likely that one reason these physicians consented to such an arrangement is that their laboratories were heavily involved in research funded by Merck.</a:t>
            </a:r>
            <a:r>
              <a:rPr lang="en-US" dirty="0" smtClean="0">
                <a:latin typeface="Arial" charset="0"/>
                <a:ea typeface="ＭＳ Ｐゴシック" charset="-128"/>
                <a:cs typeface="ＭＳ Ｐゴシック" charset="-128"/>
              </a:rPr>
              <a:t>”</a:t>
            </a:r>
          </a:p>
          <a:p>
            <a:pPr>
              <a:defRPr/>
            </a:pPr>
            <a:r>
              <a:rPr lang="en-US" dirty="0" smtClean="0">
                <a:latin typeface="Arial" charset="0"/>
                <a:ea typeface="ＭＳ Ｐゴシック" charset="-128"/>
                <a:cs typeface="ＭＳ Ｐゴシック" charset="-128"/>
              </a:rPr>
              <a:t>IN </a:t>
            </a:r>
            <a:r>
              <a:rPr lang="en-US" dirty="0">
                <a:latin typeface="Arial" charset="0"/>
                <a:ea typeface="ＭＳ Ｐゴシック" charset="-128"/>
                <a:cs typeface="ＭＳ Ｐゴシック" charset="-128"/>
              </a:rPr>
              <a:t>2001 Gary </a:t>
            </a:r>
            <a:r>
              <a:rPr lang="en-US" dirty="0" err="1">
                <a:latin typeface="Arial" charset="0"/>
                <a:ea typeface="ＭＳ Ｐゴシック" charset="-128"/>
                <a:cs typeface="ＭＳ Ｐゴシック" charset="-128"/>
              </a:rPr>
              <a:t>Taubes</a:t>
            </a:r>
            <a:r>
              <a:rPr lang="en-US" dirty="0">
                <a:latin typeface="Arial" charset="0"/>
                <a:ea typeface="ＭＳ Ｐゴシック" charset="-128"/>
                <a:cs typeface="ＭＳ Ｐゴシック" charset="-128"/>
              </a:rPr>
              <a:t>, an excellent researcher and writer also wrote a scathing denunciation of the dietary fat dogma published in Science.</a:t>
            </a:r>
            <a:r>
              <a:rPr lang="en-US" dirty="0" smtClean="0">
                <a:latin typeface="Arial" charset="0"/>
                <a:ea typeface="ＭＳ Ｐゴシック" charset="-128"/>
                <a:cs typeface="ＭＳ Ｐゴシック" charset="-128"/>
              </a:rPr>
              <a:t> He listened to the tapes of the 1984 conference and </a:t>
            </a:r>
            <a:r>
              <a:rPr lang="en-US" b="1" dirty="0" smtClean="0">
                <a:latin typeface="Arial" charset="0"/>
                <a:ea typeface="ＭＳ Ｐゴシック" charset="-128"/>
                <a:cs typeface="ＭＳ Ｐゴシック" charset="-128"/>
              </a:rPr>
              <a:t>none of the dissenting views were present in the report which arbitrarily lowered the accepted 240 level of cholesterol to 20</a:t>
            </a:r>
            <a:r>
              <a:rPr lang="en-US" dirty="0" smtClean="0">
                <a:latin typeface="Arial" charset="0"/>
                <a:ea typeface="ＭＳ Ｐゴシック" charset="-128"/>
                <a:cs typeface="ＭＳ Ｐゴシック" charset="-128"/>
              </a:rPr>
              <a:t>0. </a:t>
            </a:r>
            <a:r>
              <a:rPr lang="en-US" b="1" dirty="0" smtClean="0"/>
              <a:t>He presented the graph which showed quite clearly that serum cholesterol levels of 200 mg/dl to 240 mg/dl were definitely in the normal cholesterol range for which there was no increased risk of heart mortality in males and even above 240 mg/dl there was a decrease in risk for women. </a:t>
            </a:r>
            <a:r>
              <a:rPr lang="en-US" dirty="0" smtClean="0">
                <a:ea typeface="ＭＳ Ｐゴシック" charset="-128"/>
                <a:cs typeface="ＭＳ Ｐゴシック" charset="-128"/>
              </a:rPr>
              <a:t>However</a:t>
            </a:r>
            <a:r>
              <a:rPr lang="en-US" dirty="0">
                <a:ea typeface="ＭＳ Ｐゴシック" charset="-128"/>
                <a:cs typeface="ＭＳ Ｐゴシック" charset="-128"/>
              </a:rPr>
              <a:t>, few physicians dared to get in the way of the cholesterol cartel's juggernaut</a:t>
            </a:r>
            <a:r>
              <a:rPr lang="en-US" dirty="0">
                <a:latin typeface="Arial" charset="0"/>
                <a:ea typeface="ＭＳ Ｐゴシック" charset="-128"/>
                <a:cs typeface="ＭＳ Ｐゴシック" charset="-128"/>
              </a:rPr>
              <a:t>.</a:t>
            </a:r>
          </a:p>
          <a:p>
            <a:pPr eaLnBrk="1" hangingPunct="1">
              <a:defRPr/>
            </a:pPr>
            <a:endParaRPr lang="en-US" dirty="0">
              <a:latin typeface="Arial" charset="0"/>
              <a:ea typeface="ＭＳ Ｐゴシック" charset="-128"/>
              <a:cs typeface="ＭＳ Ｐゴシック"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FEEFF3C-B01A-438E-B265-F3A90EC10B91}"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25</a:t>
            </a:fld>
            <a:endParaRPr lang="en-US">
              <a:latin typeface="Arial" pitchFamily="-60" charset="0"/>
              <a:ea typeface="ＭＳ Ｐゴシック" pitchFamily="-60" charset="-128"/>
              <a:cs typeface="ＭＳ Ｐゴシック" pitchFamily="-60" charset="-128"/>
            </a:endParaRPr>
          </a:p>
        </p:txBody>
      </p:sp>
      <p:sp>
        <p:nvSpPr>
          <p:cNvPr id="655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spcAft>
                <a:spcPts val="600"/>
              </a:spcAft>
            </a:pPr>
            <a:r>
              <a:rPr lang="en-US" smtClean="0">
                <a:latin typeface="Arial" pitchFamily="-60" charset="0"/>
              </a:rPr>
              <a:t>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solidFill>
                <a:srgbClr val="000000"/>
              </a:solidFill>
              <a:latin typeface="Arial" pitchFamily="-60" charset="0"/>
              <a:ea typeface="Arial" pitchFamily="-60" charset="0"/>
              <a:cs typeface="Arial" pitchFamily="-60" charset="0"/>
            </a:endParaRPr>
          </a:p>
          <a:p>
            <a:endParaRPr lang="en-US" dirty="0" smtClean="0">
              <a:solidFill>
                <a:srgbClr val="000000"/>
              </a:solidFill>
              <a:latin typeface="Arial" pitchFamily="-60" charset="0"/>
              <a:ea typeface="Arial" pitchFamily="-60" charset="0"/>
              <a:cs typeface="Arial" pitchFamily="-60" charset="0"/>
            </a:endParaRPr>
          </a:p>
          <a:p>
            <a:endParaRPr lang="en-US" dirty="0" smtClean="0">
              <a:solidFill>
                <a:srgbClr val="000000"/>
              </a:solidFill>
              <a:latin typeface="Arial" pitchFamily="-60" charset="0"/>
              <a:ea typeface="Arial" pitchFamily="-60" charset="0"/>
              <a:cs typeface="Arial" pitchFamily="-60" charset="0"/>
            </a:endParaRPr>
          </a:p>
          <a:p>
            <a:endParaRPr lang="en-US" dirty="0" smtClean="0">
              <a:solidFill>
                <a:srgbClr val="000000"/>
              </a:solidFill>
              <a:latin typeface="Arial" pitchFamily="-60" charset="0"/>
              <a:ea typeface="Arial" pitchFamily="-60" charset="0"/>
              <a:cs typeface="Arial" pitchFamily="-60" charset="0"/>
            </a:endParaRPr>
          </a:p>
          <a:p>
            <a:r>
              <a:rPr lang="en-US" dirty="0" smtClean="0">
                <a:solidFill>
                  <a:srgbClr val="000000"/>
                </a:solidFill>
                <a:latin typeface="Arial" pitchFamily="-60" charset="0"/>
                <a:ea typeface="Arial" pitchFamily="-60" charset="0"/>
                <a:cs typeface="Arial" pitchFamily="-60" charset="0"/>
              </a:rPr>
              <a:t>The New England Journal of Medicine published a well documented study of an 88-year old man who for psychological reasons had consumed. </a:t>
            </a:r>
            <a:r>
              <a:rPr lang="en-US" dirty="0" smtClean="0">
                <a:solidFill>
                  <a:srgbClr val="333333"/>
                </a:solidFill>
                <a:latin typeface="Arial" pitchFamily="-60" charset="0"/>
                <a:ea typeface="Arial" pitchFamily="-60" charset="0"/>
                <a:cs typeface="Arial" pitchFamily="-60" charset="0"/>
              </a:rPr>
              <a:t>20 to 30 eggs daily for at least 15 years.  He had no elevation of cholesterol or lipids, a normal cardiogram and no signs or symptoms of heart disease.</a:t>
            </a:r>
          </a:p>
          <a:p>
            <a:endParaRPr lang="en-US" dirty="0" smtClean="0">
              <a:solidFill>
                <a:srgbClr val="333333"/>
              </a:solidFill>
              <a:latin typeface="Arial" pitchFamily="-60" charset="0"/>
              <a:ea typeface="Arial" pitchFamily="-60" charset="0"/>
              <a:cs typeface="Arial" pitchFamily="-60" charset="0"/>
            </a:endParaRPr>
          </a:p>
          <a:p>
            <a:endParaRPr lang="en-US" dirty="0" smtClean="0">
              <a:solidFill>
                <a:srgbClr val="000000"/>
              </a:solidFill>
              <a:latin typeface="Palatino" pitchFamily="-60" charset="0"/>
              <a:ea typeface="Palatino" pitchFamily="-60" charset="0"/>
              <a:cs typeface="Palatino" pitchFamily="-60" charset="0"/>
            </a:endParaRPr>
          </a:p>
          <a:p>
            <a:endParaRPr lang="en-US" dirty="0" smtClean="0">
              <a:solidFill>
                <a:srgbClr val="000000"/>
              </a:solidFill>
              <a:latin typeface="Palatino" pitchFamily="-60" charset="0"/>
              <a:ea typeface="Palatino" pitchFamily="-60" charset="0"/>
              <a:cs typeface="Palatino" pitchFamily="-60" charset="0"/>
            </a:endParaRPr>
          </a:p>
          <a:p>
            <a:endParaRPr lang="en-US" dirty="0" smtClean="0">
              <a:solidFill>
                <a:srgbClr val="000000"/>
              </a:solidFill>
              <a:latin typeface="Palatino" pitchFamily="-60" charset="0"/>
              <a:ea typeface="Palatino" pitchFamily="-60" charset="0"/>
              <a:cs typeface="Palatino" pitchFamily="-60" charset="0"/>
            </a:endParaRPr>
          </a:p>
          <a:p>
            <a:endParaRPr lang="en-US" dirty="0" smtClean="0">
              <a:solidFill>
                <a:srgbClr val="000000"/>
              </a:solidFill>
              <a:latin typeface="Palatino" pitchFamily="-60" charset="0"/>
              <a:ea typeface="Palatino" pitchFamily="-60" charset="0"/>
              <a:cs typeface="Palatino" pitchFamily="-60" charset="0"/>
            </a:endParaRPr>
          </a:p>
          <a:p>
            <a:endParaRPr lang="en-US" dirty="0" smtClean="0">
              <a:solidFill>
                <a:srgbClr val="000000"/>
              </a:solidFill>
              <a:latin typeface="Palatino" pitchFamily="-60" charset="0"/>
              <a:ea typeface="Palatino" pitchFamily="-60" charset="0"/>
              <a:cs typeface="Palatino" pitchFamily="-60" charset="0"/>
            </a:endParaRPr>
          </a:p>
          <a:p>
            <a:r>
              <a:rPr lang="en-US" dirty="0" smtClean="0">
                <a:solidFill>
                  <a:srgbClr val="000000"/>
                </a:solidFill>
                <a:latin typeface="Palatino" pitchFamily="-60" charset="0"/>
                <a:ea typeface="Palatino" pitchFamily="-60" charset="0"/>
                <a:cs typeface="Palatino" pitchFamily="-60" charset="0"/>
              </a:rPr>
              <a:t>George Mann studied the </a:t>
            </a:r>
            <a:r>
              <a:rPr lang="en-US" dirty="0" err="1" smtClean="0">
                <a:solidFill>
                  <a:srgbClr val="000000"/>
                </a:solidFill>
                <a:latin typeface="Palatino" pitchFamily="-60" charset="0"/>
                <a:ea typeface="Palatino" pitchFamily="-60" charset="0"/>
                <a:cs typeface="Palatino" pitchFamily="-60" charset="0"/>
              </a:rPr>
              <a:t>Masai</a:t>
            </a:r>
            <a:r>
              <a:rPr lang="en-US" dirty="0" smtClean="0">
                <a:solidFill>
                  <a:srgbClr val="000000"/>
                </a:solidFill>
                <a:latin typeface="Palatino" pitchFamily="-60" charset="0"/>
                <a:ea typeface="Palatino" pitchFamily="-60" charset="0"/>
                <a:cs typeface="Palatino" pitchFamily="-60" charset="0"/>
              </a:rPr>
              <a:t>, a Kenyan cattle-herding tribe, and found them to be free of heart disease, despite a diet consisting almost entirely of meat, blood, and milk, whose parties sometimes consist of eating four to six pounds of meat per person.</a:t>
            </a:r>
            <a:endParaRPr lang="en-US" dirty="0" smtClean="0"/>
          </a:p>
        </p:txBody>
      </p:sp>
      <p:sp>
        <p:nvSpPr>
          <p:cNvPr id="4" name="Slide Number Placeholder 3"/>
          <p:cNvSpPr>
            <a:spLocks noGrp="1"/>
          </p:cNvSpPr>
          <p:nvPr>
            <p:ph type="sldNum" sz="quarter" idx="5"/>
          </p:nvPr>
        </p:nvSpPr>
        <p:spPr/>
        <p:txBody>
          <a:bodyPr/>
          <a:lstStyle/>
          <a:p>
            <a:pPr>
              <a:defRPr/>
            </a:pPr>
            <a:fld id="{7F6B9A23-0523-4FFE-8F5D-D7097A1F5040}"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a:defRPr/>
            </a:pPr>
            <a:endParaRPr lang="en-US" sz="1514" dirty="0" smtClean="0"/>
          </a:p>
          <a:p>
            <a:pPr>
              <a:defRPr/>
            </a:pPr>
            <a:endParaRPr lang="en-US" sz="1514" dirty="0" smtClean="0"/>
          </a:p>
          <a:p>
            <a:pPr>
              <a:defRPr/>
            </a:pPr>
            <a:endParaRPr lang="en-US" sz="1514" dirty="0" smtClean="0"/>
          </a:p>
          <a:p>
            <a:pPr>
              <a:defRPr/>
            </a:pPr>
            <a:endParaRPr lang="en-US" sz="1514" dirty="0" smtClean="0"/>
          </a:p>
          <a:p>
            <a:pPr>
              <a:defRPr/>
            </a:pPr>
            <a:endParaRPr lang="en-US" sz="1514" dirty="0" smtClean="0"/>
          </a:p>
          <a:p>
            <a:pPr>
              <a:defRPr/>
            </a:pPr>
            <a:r>
              <a:rPr lang="en-US" sz="1514" dirty="0" smtClean="0"/>
              <a:t>A Mayo Clinic study similarly found that in all patients whose cholesterols had decreased by more than 60 mg., there was a significant increase in coronary atherosclerosis.</a:t>
            </a:r>
          </a:p>
          <a:p>
            <a:pPr>
              <a:defRPr/>
            </a:pPr>
            <a:endParaRPr lang="en-US" sz="1514" dirty="0" smtClean="0"/>
          </a:p>
          <a:p>
            <a:pPr>
              <a:defRPr/>
            </a:pPr>
            <a:r>
              <a:rPr lang="en-US" sz="1514" dirty="0" smtClean="0"/>
              <a:t>A 26 year Framingham follow-up study found that 50% of all coronary heart disease occurs in people with below average cholesterol </a:t>
            </a:r>
          </a:p>
          <a:p>
            <a:pPr>
              <a:defRPr/>
            </a:pPr>
            <a:r>
              <a:rPr lang="en-US" sz="1514" dirty="0" smtClean="0">
                <a:solidFill>
                  <a:srgbClr val="000000"/>
                </a:solidFill>
                <a:latin typeface="Arial"/>
                <a:ea typeface="Arial"/>
                <a:cs typeface="Arial"/>
              </a:rPr>
              <a:t>Since the </a:t>
            </a:r>
            <a:r>
              <a:rPr lang="en-US" sz="1514" dirty="0" err="1" smtClean="0">
                <a:solidFill>
                  <a:srgbClr val="000000"/>
                </a:solidFill>
                <a:latin typeface="Arial"/>
                <a:ea typeface="Arial"/>
                <a:cs typeface="Arial"/>
              </a:rPr>
              <a:t>cardioprotective</a:t>
            </a:r>
            <a:r>
              <a:rPr lang="en-US" sz="1514" dirty="0" smtClean="0">
                <a:solidFill>
                  <a:srgbClr val="000000"/>
                </a:solidFill>
                <a:latin typeface="Arial"/>
                <a:ea typeface="Arial"/>
                <a:cs typeface="Arial"/>
              </a:rPr>
              <a:t> and other </a:t>
            </a:r>
            <a:r>
              <a:rPr lang="en-US" dirty="0" smtClean="0">
                <a:solidFill>
                  <a:srgbClr val="000000"/>
                </a:solidFill>
                <a:latin typeface="Arial"/>
                <a:ea typeface="Arial"/>
                <a:cs typeface="Arial"/>
              </a:rPr>
              <a:t>benefits of statins are not related to lowering lipids, the current therapy goals of lowering LDL to arbitrary levels that are usually difficult to achieve will only lead to larger doses and more side effects.</a:t>
            </a:r>
          </a:p>
          <a:p>
            <a:pPr>
              <a:defRPr/>
            </a:pPr>
            <a:r>
              <a:rPr lang="en-US" dirty="0" smtClean="0">
                <a:solidFill>
                  <a:srgbClr val="000000"/>
                </a:solidFill>
                <a:latin typeface="Arial"/>
                <a:ea typeface="Arial"/>
                <a:cs typeface="Arial"/>
              </a:rPr>
              <a:t>Inflammation plays a major role in the initiation and all phases of the development of atherosclerotic plaque and involves a variety of complex interrelated activities.</a:t>
            </a:r>
          </a:p>
          <a:p>
            <a:pPr>
              <a:defRPr/>
            </a:pPr>
            <a:r>
              <a:rPr lang="en-US" dirty="0" smtClean="0">
                <a:solidFill>
                  <a:srgbClr val="000000"/>
                </a:solidFill>
                <a:latin typeface="Arial"/>
                <a:ea typeface="Arial"/>
                <a:cs typeface="Arial"/>
              </a:rPr>
              <a:t>Stress can contribute to the pathogenesis of coronary heart disease through pathways other than those appreciated with our current chemical/molecular model of communication.  There is an emerging paradigm</a:t>
            </a:r>
            <a:r>
              <a:rPr lang="en-US" dirty="0" smtClean="0">
                <a:latin typeface="Arial"/>
                <a:ea typeface="Arial"/>
                <a:cs typeface="Arial"/>
              </a:rPr>
              <a:t> of communication at a physical/atomic level that may explain this as well as the success of novel energy treatment approaches.</a:t>
            </a:r>
            <a:endParaRPr lang="en-US" dirty="0" smtClean="0">
              <a:solidFill>
                <a:srgbClr val="000000"/>
              </a:solidFill>
              <a:latin typeface="Arial"/>
              <a:ea typeface="Arial"/>
              <a:cs typeface="Arial"/>
            </a:endParaRPr>
          </a:p>
          <a:p>
            <a:pPr>
              <a:defRPr/>
            </a:pPr>
            <a:endParaRPr lang="en-US" dirty="0" smtClean="0">
              <a:solidFill>
                <a:srgbClr val="000000"/>
              </a:solidFill>
              <a:latin typeface="Arial"/>
              <a:ea typeface="Arial"/>
              <a:cs typeface="Arial"/>
            </a:endParaRPr>
          </a:p>
          <a:p>
            <a:pPr>
              <a:defRPr/>
            </a:pPr>
            <a:endParaRPr lang="en-US" dirty="0" smtClean="0">
              <a:solidFill>
                <a:srgbClr val="000000"/>
              </a:solidFill>
              <a:latin typeface="Arial"/>
              <a:ea typeface="Arial"/>
              <a:cs typeface="Arial"/>
            </a:endParaRPr>
          </a:p>
          <a:p>
            <a:pPr>
              <a:defRPr/>
            </a:pPr>
            <a:r>
              <a:rPr lang="en-US" dirty="0" smtClean="0">
                <a:solidFill>
                  <a:srgbClr val="000000"/>
                </a:solidFill>
                <a:latin typeface="Arial"/>
                <a:ea typeface="Arial"/>
                <a:cs typeface="Arial"/>
              </a:rPr>
              <a:t>The New England Journal of Medicine published a well documented study of an 88-year old man who for psychological reasons had consumed. </a:t>
            </a:r>
            <a:r>
              <a:rPr lang="en-US" dirty="0" smtClean="0">
                <a:solidFill>
                  <a:srgbClr val="333333"/>
                </a:solidFill>
                <a:latin typeface="Arial"/>
                <a:ea typeface="Arial"/>
                <a:cs typeface="Arial"/>
              </a:rPr>
              <a:t>20 to 30 eggs daily for at least 15 years.  He had no elevation of cholesterol or lipids, a normal cardiogram and no signs or symptoms of heart disease.</a:t>
            </a:r>
          </a:p>
          <a:p>
            <a:pPr>
              <a:defRPr/>
            </a:pPr>
            <a:endParaRPr lang="en-US" dirty="0" smtClean="0">
              <a:solidFill>
                <a:srgbClr val="333333"/>
              </a:solidFill>
              <a:latin typeface="Arial"/>
              <a:ea typeface="Arial"/>
              <a:cs typeface="Arial"/>
            </a:endParaRPr>
          </a:p>
          <a:p>
            <a:pPr>
              <a:defRPr/>
            </a:pPr>
            <a:r>
              <a:rPr lang="en-US" dirty="0" smtClean="0">
                <a:solidFill>
                  <a:srgbClr val="000000"/>
                </a:solidFill>
                <a:latin typeface="Palatino"/>
                <a:ea typeface="Palatino"/>
                <a:cs typeface="Palatino"/>
              </a:rPr>
              <a:t>George Mann studied the </a:t>
            </a:r>
            <a:r>
              <a:rPr lang="en-US" dirty="0" err="1" smtClean="0">
                <a:solidFill>
                  <a:srgbClr val="000000"/>
                </a:solidFill>
                <a:latin typeface="Palatino"/>
                <a:ea typeface="Palatino"/>
                <a:cs typeface="Palatino"/>
              </a:rPr>
              <a:t>Masai</a:t>
            </a:r>
            <a:r>
              <a:rPr lang="en-US" dirty="0" smtClean="0">
                <a:solidFill>
                  <a:srgbClr val="000000"/>
                </a:solidFill>
                <a:latin typeface="Palatino"/>
                <a:ea typeface="Palatino"/>
                <a:cs typeface="Palatino"/>
              </a:rPr>
              <a:t>, a Kenyan cattle-herding tribe, and found them to be free of heart disease, despite a diet consisting almost entirely of meat, blood, and milk, whose parties sometimes consist of eating four to six pounds of meat per person.</a:t>
            </a:r>
            <a:endParaRPr lang="en-US" dirty="0"/>
          </a:p>
        </p:txBody>
      </p:sp>
      <p:sp>
        <p:nvSpPr>
          <p:cNvPr id="4" name="Slide Number Placeholder 3"/>
          <p:cNvSpPr>
            <a:spLocks noGrp="1"/>
          </p:cNvSpPr>
          <p:nvPr>
            <p:ph type="sldNum" sz="quarter" idx="5"/>
          </p:nvPr>
        </p:nvSpPr>
        <p:spPr/>
        <p:txBody>
          <a:bodyPr/>
          <a:lstStyle/>
          <a:p>
            <a:pPr>
              <a:defRPr/>
            </a:pPr>
            <a:fld id="{99576888-58EC-4D82-9A9F-D60475C7B313}"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a:defRPr/>
            </a:pPr>
            <a:endParaRPr lang="en-US" dirty="0" smtClean="0">
              <a:solidFill>
                <a:srgbClr val="000000"/>
              </a:solidFill>
              <a:latin typeface="Arial"/>
              <a:ea typeface="Arial"/>
              <a:cs typeface="Arial"/>
            </a:endParaRPr>
          </a:p>
        </p:txBody>
      </p:sp>
      <p:sp>
        <p:nvSpPr>
          <p:cNvPr id="4" name="Slide Number Placeholder 3"/>
          <p:cNvSpPr>
            <a:spLocks noGrp="1"/>
          </p:cNvSpPr>
          <p:nvPr>
            <p:ph type="sldNum" sz="quarter" idx="5"/>
          </p:nvPr>
        </p:nvSpPr>
        <p:spPr/>
        <p:txBody>
          <a:bodyPr/>
          <a:lstStyle/>
          <a:p>
            <a:pPr>
              <a:defRPr/>
            </a:pPr>
            <a:fld id="{99576888-58EC-4D82-9A9F-D60475C7B313}"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defRPr/>
            </a:pPr>
            <a:r>
              <a:rPr lang="en-US" sz="1647" dirty="0" smtClean="0">
                <a:solidFill>
                  <a:srgbClr val="000000"/>
                </a:solidFill>
                <a:latin typeface="Arial"/>
                <a:ea typeface="Arial"/>
                <a:cs typeface="Arial"/>
              </a:rPr>
              <a:t>The New England Journal of Medicine published a well documented study of an 88-year old man who for psychological reasons had consumed. </a:t>
            </a:r>
            <a:r>
              <a:rPr lang="en-US" sz="1647" dirty="0" smtClean="0">
                <a:solidFill>
                  <a:srgbClr val="333333"/>
                </a:solidFill>
                <a:latin typeface="Arial"/>
                <a:ea typeface="Arial"/>
                <a:cs typeface="Arial"/>
              </a:rPr>
              <a:t>20 to 30 eggs daily for at least 15 years.  He had no elevation of cholesterol or lipids, a normal cardiogram and no signs or symptoms of heart disease.</a:t>
            </a:r>
          </a:p>
          <a:p>
            <a:pPr>
              <a:defRPr/>
            </a:pPr>
            <a:endParaRPr lang="en-US" sz="1514" dirty="0" smtClean="0">
              <a:solidFill>
                <a:srgbClr val="000000"/>
              </a:solidFill>
              <a:latin typeface="Arial"/>
              <a:ea typeface="Arial"/>
              <a:cs typeface="Arial"/>
            </a:endParaRPr>
          </a:p>
          <a:p>
            <a:pPr>
              <a:defRPr/>
            </a:pPr>
            <a:endParaRPr lang="en-US" sz="1514" dirty="0" smtClean="0">
              <a:solidFill>
                <a:srgbClr val="000000"/>
              </a:solidFill>
              <a:latin typeface="Arial"/>
              <a:ea typeface="Arial"/>
              <a:cs typeface="Arial"/>
            </a:endParaRPr>
          </a:p>
          <a:p>
            <a:pPr>
              <a:defRPr/>
            </a:pPr>
            <a:endParaRPr lang="en-US" sz="1514" dirty="0" smtClean="0">
              <a:solidFill>
                <a:srgbClr val="000000"/>
              </a:solidFill>
              <a:latin typeface="Arial"/>
              <a:ea typeface="Arial"/>
              <a:cs typeface="Arial"/>
            </a:endParaRPr>
          </a:p>
          <a:p>
            <a:pPr>
              <a:defRPr/>
            </a:pPr>
            <a:endParaRPr lang="en-US" sz="1514" dirty="0" smtClean="0">
              <a:solidFill>
                <a:srgbClr val="000000"/>
              </a:solidFill>
              <a:latin typeface="Arial"/>
              <a:ea typeface="Arial"/>
              <a:cs typeface="Arial"/>
            </a:endParaRPr>
          </a:p>
          <a:p>
            <a:pPr>
              <a:defRPr/>
            </a:pPr>
            <a:endParaRPr lang="en-US" sz="1514" dirty="0" smtClean="0">
              <a:solidFill>
                <a:srgbClr val="000000"/>
              </a:solidFill>
              <a:latin typeface="Arial"/>
              <a:ea typeface="Arial"/>
              <a:cs typeface="Arial"/>
            </a:endParaRPr>
          </a:p>
          <a:p>
            <a:pPr>
              <a:defRPr/>
            </a:pPr>
            <a:r>
              <a:rPr lang="en-US" sz="1514" dirty="0" smtClean="0">
                <a:solidFill>
                  <a:srgbClr val="000000"/>
                </a:solidFill>
                <a:latin typeface="Arial"/>
                <a:ea typeface="Arial"/>
                <a:cs typeface="Arial"/>
              </a:rPr>
              <a:t>Since the </a:t>
            </a:r>
            <a:r>
              <a:rPr lang="en-US" sz="1514" dirty="0" err="1" smtClean="0">
                <a:solidFill>
                  <a:srgbClr val="000000"/>
                </a:solidFill>
                <a:latin typeface="Arial"/>
                <a:ea typeface="Arial"/>
                <a:cs typeface="Arial"/>
              </a:rPr>
              <a:t>cardioprotective</a:t>
            </a:r>
            <a:r>
              <a:rPr lang="en-US" sz="1514" dirty="0" smtClean="0">
                <a:solidFill>
                  <a:srgbClr val="000000"/>
                </a:solidFill>
                <a:latin typeface="Arial"/>
                <a:ea typeface="Arial"/>
                <a:cs typeface="Arial"/>
              </a:rPr>
              <a:t> and other </a:t>
            </a:r>
            <a:r>
              <a:rPr lang="en-US" dirty="0" smtClean="0">
                <a:solidFill>
                  <a:srgbClr val="000000"/>
                </a:solidFill>
                <a:latin typeface="Arial"/>
                <a:ea typeface="Arial"/>
                <a:cs typeface="Arial"/>
              </a:rPr>
              <a:t>benefits of statins are not related to lowering lipids, the current therapy goals of lowering LDL to arbitrary levels that are usually difficult to achieve will only lead to larger doses and more side effects.</a:t>
            </a:r>
          </a:p>
          <a:p>
            <a:pPr>
              <a:defRPr/>
            </a:pPr>
            <a:r>
              <a:rPr lang="en-US" dirty="0" smtClean="0">
                <a:solidFill>
                  <a:srgbClr val="000000"/>
                </a:solidFill>
                <a:latin typeface="Arial"/>
                <a:ea typeface="Arial"/>
                <a:cs typeface="Arial"/>
              </a:rPr>
              <a:t>Inflammation plays a major role in the initiation and all phases of the development of atherosclerotic plaque and involves a variety of complex interrelated activities.</a:t>
            </a:r>
          </a:p>
          <a:p>
            <a:pPr>
              <a:defRPr/>
            </a:pPr>
            <a:r>
              <a:rPr lang="en-US" dirty="0" smtClean="0">
                <a:solidFill>
                  <a:srgbClr val="000000"/>
                </a:solidFill>
                <a:latin typeface="Arial"/>
                <a:ea typeface="Arial"/>
                <a:cs typeface="Arial"/>
              </a:rPr>
              <a:t>Stress can contribute to the pathogenesis of coronary heart disease through pathways other than those appreciated with our current chemical/molecular model of communication.  There is an emerging paradigm</a:t>
            </a:r>
            <a:r>
              <a:rPr lang="en-US" dirty="0" smtClean="0">
                <a:latin typeface="Arial"/>
                <a:ea typeface="Arial"/>
                <a:cs typeface="Arial"/>
              </a:rPr>
              <a:t> of communication at a physical/atomic level that may explain this as well as the success of novel energy treatment approaches.</a:t>
            </a:r>
            <a:endParaRPr lang="en-US" dirty="0" smtClean="0">
              <a:solidFill>
                <a:srgbClr val="000000"/>
              </a:solidFill>
              <a:latin typeface="Arial"/>
              <a:ea typeface="Arial"/>
              <a:cs typeface="Arial"/>
            </a:endParaRPr>
          </a:p>
          <a:p>
            <a:pPr>
              <a:defRPr/>
            </a:pPr>
            <a:endParaRPr lang="en-US" dirty="0" smtClean="0">
              <a:solidFill>
                <a:srgbClr val="000000"/>
              </a:solidFill>
              <a:latin typeface="Arial"/>
              <a:ea typeface="Arial"/>
              <a:cs typeface="Arial"/>
            </a:endParaRPr>
          </a:p>
          <a:p>
            <a:pPr>
              <a:defRPr/>
            </a:pPr>
            <a:endParaRPr lang="en-US" dirty="0" smtClean="0">
              <a:solidFill>
                <a:srgbClr val="000000"/>
              </a:solidFill>
              <a:latin typeface="Arial"/>
              <a:ea typeface="Arial"/>
              <a:cs typeface="Arial"/>
            </a:endParaRPr>
          </a:p>
          <a:p>
            <a:pPr>
              <a:defRPr/>
            </a:pPr>
            <a:r>
              <a:rPr lang="en-US" dirty="0" smtClean="0">
                <a:solidFill>
                  <a:srgbClr val="000000"/>
                </a:solidFill>
                <a:latin typeface="Arial"/>
                <a:ea typeface="Arial"/>
                <a:cs typeface="Arial"/>
              </a:rPr>
              <a:t>The New England Journal of Medicine published a well documented study of an 88-year old man who for psychological reasons had consumed. </a:t>
            </a:r>
            <a:r>
              <a:rPr lang="en-US" dirty="0" smtClean="0">
                <a:solidFill>
                  <a:srgbClr val="333333"/>
                </a:solidFill>
                <a:latin typeface="Arial"/>
                <a:ea typeface="Arial"/>
                <a:cs typeface="Arial"/>
              </a:rPr>
              <a:t>20 to 30 eggs daily for at least 15 years.  He had no elevation of cholesterol or lipids, a normal cardiogram and no signs or symptoms of heart disease.</a:t>
            </a:r>
          </a:p>
          <a:p>
            <a:pPr>
              <a:defRPr/>
            </a:pPr>
            <a:endParaRPr lang="en-US" dirty="0" smtClean="0">
              <a:solidFill>
                <a:srgbClr val="333333"/>
              </a:solidFill>
              <a:latin typeface="Arial"/>
              <a:ea typeface="Arial"/>
              <a:cs typeface="Arial"/>
            </a:endParaRPr>
          </a:p>
        </p:txBody>
      </p:sp>
      <p:sp>
        <p:nvSpPr>
          <p:cNvPr id="4" name="Slide Number Placeholder 3"/>
          <p:cNvSpPr>
            <a:spLocks noGrp="1"/>
          </p:cNvSpPr>
          <p:nvPr>
            <p:ph type="sldNum" sz="quarter" idx="5"/>
          </p:nvPr>
        </p:nvSpPr>
        <p:spPr/>
        <p:txBody>
          <a:bodyPr/>
          <a:lstStyle/>
          <a:p>
            <a:pPr>
              <a:defRPr/>
            </a:pPr>
            <a:fld id="{99576888-58EC-4D82-9A9F-D60475C7B313}"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p>
            <a:pPr>
              <a:defRPr/>
            </a:pPr>
            <a:fld id="{71FB6C84-3604-4404-A233-52057AD6FB81}" type="slidenum">
              <a:rPr lang="en-US"/>
              <a:pPr>
                <a:defRPr/>
              </a:pPr>
              <a:t>30</a:t>
            </a:fld>
            <a:endParaRPr lang="en-US"/>
          </a:p>
        </p:txBody>
      </p:sp>
      <p:sp>
        <p:nvSpPr>
          <p:cNvPr id="71682"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1683"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dirty="0" smtClean="0">
                <a:latin typeface="Arial" pitchFamily="-60" charset="0"/>
              </a:rPr>
              <a:t>During the 1950</a:t>
            </a:r>
            <a:r>
              <a:rPr lang="en-US" baseline="0" dirty="0" smtClean="0">
                <a:latin typeface="Arial" pitchFamily="-60" charset="0"/>
              </a:rPr>
              <a:t> epidemic of h</a:t>
            </a:r>
            <a:r>
              <a:rPr lang="en-US" dirty="0" smtClean="0">
                <a:latin typeface="Arial" pitchFamily="-60" charset="0"/>
              </a:rPr>
              <a:t>eart </a:t>
            </a:r>
            <a:r>
              <a:rPr lang="en-US" dirty="0">
                <a:latin typeface="Arial" pitchFamily="-60" charset="0"/>
              </a:rPr>
              <a:t>attacks</a:t>
            </a:r>
            <a:r>
              <a:rPr lang="en-US" dirty="0" smtClean="0">
                <a:latin typeface="Arial" pitchFamily="-60" charset="0"/>
              </a:rPr>
              <a:t> the highest incidence</a:t>
            </a:r>
            <a:r>
              <a:rPr lang="en-US" baseline="0" dirty="0" smtClean="0">
                <a:latin typeface="Arial" pitchFamily="-60" charset="0"/>
              </a:rPr>
              <a:t> was </a:t>
            </a:r>
            <a:r>
              <a:rPr lang="en-US" dirty="0" smtClean="0">
                <a:latin typeface="Arial" pitchFamily="-60" charset="0"/>
              </a:rPr>
              <a:t>in </a:t>
            </a:r>
            <a:r>
              <a:rPr lang="en-US" altLang="ja-JP" dirty="0">
                <a:latin typeface="Arial" pitchFamily="-60" charset="0"/>
              </a:rPr>
              <a:t>Northeast and Western manufacturing states and lowest in Mid West farming and dairy states where fat consumption was the highest.</a:t>
            </a:r>
          </a:p>
          <a:p>
            <a:pPr eaLnBrk="1" hangingPunct="1"/>
            <a:endParaRPr lang="en-US" dirty="0" smtClean="0">
              <a:latin typeface="Arial" pitchFamily="-60" charset="0"/>
            </a:endParaRPr>
          </a:p>
          <a:p>
            <a:pPr eaLnBrk="1" hangingPunct="1"/>
            <a:endParaRPr lang="en-US" dirty="0">
              <a:latin typeface="Arial" pitchFamily="-60"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1F9A776-DE48-4158-A082-59476CF9DEAA}"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31</a:t>
            </a:fld>
            <a:endParaRPr lang="en-US">
              <a:latin typeface="Arial" pitchFamily="-60" charset="0"/>
              <a:ea typeface="ＭＳ Ｐゴシック" pitchFamily="-60" charset="-128"/>
              <a:cs typeface="ＭＳ Ｐゴシック" pitchFamily="-60" charset="-128"/>
            </a:endParaRPr>
          </a:p>
        </p:txBody>
      </p:sp>
      <p:sp>
        <p:nvSpPr>
          <p:cNvPr id="108546"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8547"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a:latin typeface="Arial" pitchFamily="-60" charset="0"/>
              </a:rPr>
              <a:t>Ray noted that heart attacks in Americans were least likely to occur in places where they took their vacations.</a:t>
            </a:r>
          </a:p>
          <a:p>
            <a:pPr eaLnBrk="1" hangingPunct="1">
              <a:spcBef>
                <a:spcPct val="0"/>
              </a:spcBef>
            </a:pPr>
            <a:endParaRPr lang="en-US">
              <a:latin typeface="Arial" pitchFamily="-60" charset="0"/>
            </a:endParaRPr>
          </a:p>
          <a:p>
            <a:pPr eaLnBrk="1" hangingPunct="1">
              <a:spcBef>
                <a:spcPct val="0"/>
              </a:spcBef>
            </a:pPr>
            <a:endParaRPr lang="en-US">
              <a:latin typeface="Arial" pitchFamily="-60"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a:p>
            <a:endParaRPr lang="en-US" dirty="0" smtClean="0"/>
          </a:p>
          <a:p>
            <a:r>
              <a:rPr lang="en-US" dirty="0" smtClean="0"/>
              <a:t>Papyri written prior to 1500 B.C. describe the </a:t>
            </a:r>
            <a:r>
              <a:rPr lang="en-US" dirty="0" err="1" smtClean="0"/>
              <a:t>metu</a:t>
            </a:r>
            <a:r>
              <a:rPr lang="en-US" dirty="0" smtClean="0"/>
              <a:t>, channels emanating from the heart that disseminated energy and information to other parts of the body by delivering not only blood, but air, nutrients, tears and saliva. Good health depended on the </a:t>
            </a:r>
            <a:r>
              <a:rPr lang="en-US" dirty="0" err="1" smtClean="0"/>
              <a:t>metu</a:t>
            </a:r>
            <a:r>
              <a:rPr lang="en-US" dirty="0" smtClean="0"/>
              <a:t> being clear and not blocked, much like an irrigation canal from the Nile cannot deliver water if it is blocked. Similarly, most diseases were treated by attempting to dredge the </a:t>
            </a:r>
            <a:r>
              <a:rPr lang="en-US" dirty="0" err="1" smtClean="0"/>
              <a:t>metu</a:t>
            </a:r>
            <a:r>
              <a:rPr lang="en-US" dirty="0" smtClean="0"/>
              <a:t>, regulate, balance, and restore its normal function, or remove noxious substances. These efforts started with the heart, which was the only major organ not removed during mummification. The only function of the brain was thought to be to pass mucus to the nose, so it was discarded  </a:t>
            </a:r>
          </a:p>
          <a:p>
            <a:r>
              <a:rPr lang="en-US" dirty="0" smtClean="0"/>
              <a:t> </a:t>
            </a:r>
          </a:p>
        </p:txBody>
      </p:sp>
      <p:sp>
        <p:nvSpPr>
          <p:cNvPr id="4" name="Slide Number Placeholder 3"/>
          <p:cNvSpPr>
            <a:spLocks noGrp="1"/>
          </p:cNvSpPr>
          <p:nvPr>
            <p:ph type="sldNum" sz="quarter" idx="5"/>
          </p:nvPr>
        </p:nvSpPr>
        <p:spPr/>
        <p:txBody>
          <a:bodyPr/>
          <a:lstStyle/>
          <a:p>
            <a:pPr>
              <a:defRPr/>
            </a:pPr>
            <a:fld id="{2B378107-56C2-4851-82E4-B9A4E26CD92D}" type="slidenum">
              <a:rPr lang="en-US" smtClean="0"/>
              <a:pPr>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xfrm>
            <a:off x="1295400" y="685800"/>
            <a:ext cx="4572000" cy="3429000"/>
          </a:xfrm>
          <a:noFill/>
          <a:ln>
            <a:solidFill>
              <a:srgbClr val="000000"/>
            </a:solidFill>
            <a:miter lim="800000"/>
            <a:headEnd/>
            <a:tailEnd/>
          </a:ln>
        </p:spPr>
      </p:sp>
      <p:sp>
        <p:nvSpPr>
          <p:cNvPr id="75778" name="Notes Placeholder 2"/>
          <p:cNvSpPr>
            <a:spLocks noGrp="1"/>
          </p:cNvSpPr>
          <p:nvPr>
            <p:ph type="body" idx="1"/>
          </p:nvPr>
        </p:nvSpPr>
        <p:spPr bwMode="auto">
          <a:xfrm>
            <a:off x="685800" y="4267200"/>
            <a:ext cx="5486400" cy="4114800"/>
          </a:xfrm>
          <a:noFill/>
        </p:spPr>
        <p:txBody>
          <a:bodyPr wrap="square" numCol="1" anchor="t" anchorCtr="0" compatLnSpc="1">
            <a:prstTxWarp prst="textNoShape">
              <a:avLst/>
            </a:prstTxWarp>
          </a:bodyPr>
          <a:lstStyle/>
          <a:p>
            <a:r>
              <a:rPr lang="en-US" sz="1000" dirty="0" smtClean="0"/>
              <a:t>Papyri written prior to 1500 B.C. describe the </a:t>
            </a:r>
            <a:r>
              <a:rPr lang="en-US" sz="1000" dirty="0" err="1" smtClean="0"/>
              <a:t>metu</a:t>
            </a:r>
            <a:r>
              <a:rPr lang="en-US" sz="1000" dirty="0" smtClean="0"/>
              <a:t>, channels emanating from the heart that disseminated energy and information to other parts of the body by delivering not only blood, but air, nutrients, tears and saliva. Good health depended on the </a:t>
            </a:r>
            <a:r>
              <a:rPr lang="en-US" sz="1000" dirty="0" err="1" smtClean="0"/>
              <a:t>metu</a:t>
            </a:r>
            <a:r>
              <a:rPr lang="en-US" sz="1000" dirty="0" smtClean="0"/>
              <a:t> being clear and not blocked, much like an irrigation canal from the Nile cannot deliver water if it is blocked. Similarly, most diseases were treated by attempting to dredge the </a:t>
            </a:r>
            <a:r>
              <a:rPr lang="en-US" sz="1000" dirty="0" err="1" smtClean="0"/>
              <a:t>metu</a:t>
            </a:r>
            <a:r>
              <a:rPr lang="en-US" sz="1000" dirty="0" smtClean="0"/>
              <a:t>, regulate, balance, and restore its normal function, or remove noxious substances. These efforts started with the heart, which is why it was the only major organ not removed during mummification. The only function of the brain was thought to be to pass mucus to the nose, so it was discarded  </a:t>
            </a:r>
          </a:p>
          <a:p>
            <a:r>
              <a:rPr lang="en-US" sz="1000" dirty="0" smtClean="0"/>
              <a:t> </a:t>
            </a:r>
          </a:p>
          <a:p>
            <a:r>
              <a:rPr lang="en-US" sz="1000" dirty="0" smtClean="0"/>
              <a:t>Anubis the god of the underworld and embalming, who guided and protected the spirits of the dead, was generally depicted as a black jackal-headed man. This is probably because jackals often prowled around graveyards, and an embalmed body turned a pitch black color. </a:t>
            </a:r>
          </a:p>
          <a:p>
            <a:r>
              <a:rPr lang="en-US" sz="1000" dirty="0" smtClean="0"/>
              <a:t>Black was also the color of fertility and therefore linked to death and rebirth in the afterlife, where the heart was thought to be given back to the deceased by Anubis. that the heart might testify against the deceased, so in order to prevent this, a heart scarab was often wrapped within the bandages. The inscription on the scarab would most likely consist of Chapter 30 from the Book of the Dead:</a:t>
            </a:r>
          </a:p>
          <a:p>
            <a:r>
              <a:rPr lang="en-US" sz="1000" dirty="0" smtClean="0"/>
              <a:t> </a:t>
            </a:r>
          </a:p>
        </p:txBody>
      </p:sp>
      <p:sp>
        <p:nvSpPr>
          <p:cNvPr id="4" name="Slide Number Placeholder 3"/>
          <p:cNvSpPr>
            <a:spLocks noGrp="1"/>
          </p:cNvSpPr>
          <p:nvPr>
            <p:ph type="sldNum" sz="quarter" idx="5"/>
          </p:nvPr>
        </p:nvSpPr>
        <p:spPr/>
        <p:txBody>
          <a:bodyPr/>
          <a:lstStyle/>
          <a:p>
            <a:pPr>
              <a:defRPr/>
            </a:pPr>
            <a:fld id="{FDB341B7-F093-423B-A7C1-7CB4E2925B01}" type="slidenum">
              <a:rPr lang="en-US" smtClean="0"/>
              <a:pPr>
                <a:defRPr/>
              </a:pPr>
              <a:t>33</a:t>
            </a:fld>
            <a:endParaRPr lang="en-US"/>
          </a:p>
        </p:txBody>
      </p:sp>
      <p:sp>
        <p:nvSpPr>
          <p:cNvPr id="75780" name="Slide Image Placeholder 1"/>
          <p:cNvSpPr txBox="1">
            <a:spLocks noRot="1" noChangeAspect="1"/>
          </p:cNvSpPr>
          <p:nvPr/>
        </p:nvSpPr>
        <p:spPr bwMode="auto">
          <a:xfrm>
            <a:off x="1295400" y="838200"/>
            <a:ext cx="4572000" cy="3429000"/>
          </a:xfrm>
          <a:prstGeom prst="rect">
            <a:avLst/>
          </a:prstGeom>
          <a:noFill/>
          <a:ln w="12700">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xfrm>
            <a:off x="1295400" y="685800"/>
            <a:ext cx="4572000" cy="3429000"/>
          </a:xfrm>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000" smtClean="0">
                <a:solidFill>
                  <a:srgbClr val="1E0CA7"/>
                </a:solidFill>
              </a:rPr>
              <a:t>Ancient Egyptian civilization was based on their belief in the rebirth after death became their driving force behind their funeral practices. Death was simply a temporary interruption, rather than complete cessation, of life, and eternal life could be ensured by obeying the gods and preservation of the physical form through Mummification. </a:t>
            </a:r>
            <a:r>
              <a:rPr lang="en-US" sz="1000" smtClean="0"/>
              <a:t>During the Middle Kingdom, Anubis was replaced as the God of the underworld by Osiris, who was also worshipped as a God of fertility, resurrection, and vegetation</a:t>
            </a:r>
            <a:r>
              <a:rPr lang="en-US" sz="1000" smtClean="0">
                <a:hlinkClick r:id="rId3"/>
              </a:rPr>
              <a:t>.</a:t>
            </a:r>
            <a:endParaRPr lang="en-US" sz="1000" smtClean="0">
              <a:solidFill>
                <a:srgbClr val="1E0CA7"/>
              </a:solidFill>
            </a:endParaRPr>
          </a:p>
        </p:txBody>
      </p:sp>
      <p:sp>
        <p:nvSpPr>
          <p:cNvPr id="4" name="Slide Number Placeholder 3"/>
          <p:cNvSpPr>
            <a:spLocks noGrp="1"/>
          </p:cNvSpPr>
          <p:nvPr>
            <p:ph type="sldNum" sz="quarter" idx="5"/>
          </p:nvPr>
        </p:nvSpPr>
        <p:spPr/>
        <p:txBody>
          <a:bodyPr/>
          <a:lstStyle/>
          <a:p>
            <a:pPr>
              <a:defRPr/>
            </a:pPr>
            <a:fld id="{A439272A-DAC8-4FCA-9B16-D7D27188C69B}" type="slidenum">
              <a:rPr lang="en-US" smtClean="0">
                <a:solidFill>
                  <a:srgbClr val="FFFF00"/>
                </a:solidFill>
              </a:rPr>
              <a:pPr>
                <a:defRPr/>
              </a:pPr>
              <a:t>34</a:t>
            </a:fld>
            <a:endParaRPr lang="en-US">
              <a:solidFill>
                <a:srgbClr val="FFFF00"/>
              </a:solidFill>
            </a:endParaRPr>
          </a:p>
        </p:txBody>
      </p:sp>
      <p:sp>
        <p:nvSpPr>
          <p:cNvPr id="77828" name="Slide Image Placeholder 1"/>
          <p:cNvSpPr txBox="1">
            <a:spLocks noRot="1" noChangeAspect="1"/>
          </p:cNvSpPr>
          <p:nvPr/>
        </p:nvSpPr>
        <p:spPr bwMode="auto">
          <a:xfrm>
            <a:off x="1295400" y="838200"/>
            <a:ext cx="4572000" cy="3429000"/>
          </a:xfrm>
          <a:prstGeom prst="rect">
            <a:avLst/>
          </a:prstGeom>
          <a:noFill/>
          <a:ln w="12700">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24AAE4C-77BB-45F4-88E8-6895D9DFADBD}"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35</a:t>
            </a:fld>
            <a:endParaRPr lang="en-US">
              <a:latin typeface="Arial" pitchFamily="-60" charset="0"/>
              <a:ea typeface="ＭＳ Ｐゴシック" pitchFamily="-60" charset="-128"/>
              <a:cs typeface="ＭＳ Ｐゴシック" pitchFamily="-60" charset="-128"/>
            </a:endParaRPr>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9875" name="Rectangle 3"/>
          <p:cNvSpPr>
            <a:spLocks noGrp="1" noChangeArrowheads="1"/>
          </p:cNvSpPr>
          <p:nvPr>
            <p:ph type="body" idx="1"/>
          </p:nvPr>
        </p:nvSpPr>
        <p:spPr bwMode="auto">
          <a:xfrm>
            <a:off x="838200" y="4343400"/>
            <a:ext cx="5029200" cy="4114800"/>
          </a:xfrm>
          <a:noFill/>
        </p:spPr>
        <p:txBody>
          <a:bodyPr wrap="square" numCol="1" anchor="t" anchorCtr="0" compatLnSpc="1">
            <a:prstTxWarp prst="textNoShape">
              <a:avLst/>
            </a:prstTxWarp>
          </a:bodyPr>
          <a:lstStyle/>
          <a:p>
            <a:r>
              <a:rPr lang="en-US" sz="1000" dirty="0" smtClean="0">
                <a:solidFill>
                  <a:srgbClr val="231F20"/>
                </a:solidFill>
                <a:latin typeface="Geneva" pitchFamily="-60" charset="0"/>
                <a:ea typeface="Geneva" pitchFamily="-60" charset="0"/>
                <a:cs typeface="Geneva" pitchFamily="-60" charset="0"/>
              </a:rPr>
              <a:t>Avicenna’s Canon of Medicine was the supreme medical text for 500 years, and was translated into Latin and published in Europe more than thirty-five times during the 15th and 16th centuries alone. It was also </a:t>
            </a:r>
            <a:r>
              <a:rPr lang="en-US" sz="1000" dirty="0" smtClean="0">
                <a:latin typeface="Arial" pitchFamily="-60" charset="0"/>
              </a:rPr>
              <a:t>through Arabic translations that the West learned of Hellenic medicine, including the works of Galen and Hippocrates. In addition, </a:t>
            </a:r>
            <a:r>
              <a:rPr lang="en-US" sz="1000" dirty="0" smtClean="0">
                <a:solidFill>
                  <a:srgbClr val="231F20"/>
                </a:solidFill>
                <a:latin typeface="Geneva" pitchFamily="-60" charset="0"/>
                <a:ea typeface="Geneva" pitchFamily="-60" charset="0"/>
                <a:cs typeface="Geneva" pitchFamily="-60" charset="0"/>
              </a:rPr>
              <a:t>the lifestyle prescribed by these Islamic </a:t>
            </a:r>
            <a:r>
              <a:rPr lang="en-US" sz="1000" dirty="0" err="1" smtClean="0">
                <a:solidFill>
                  <a:srgbClr val="231F20"/>
                </a:solidFill>
                <a:latin typeface="Geneva" pitchFamily="-60" charset="0"/>
                <a:ea typeface="Geneva" pitchFamily="-60" charset="0"/>
                <a:cs typeface="Geneva" pitchFamily="-60" charset="0"/>
              </a:rPr>
              <a:t>traditionspromoted</a:t>
            </a:r>
            <a:r>
              <a:rPr lang="en-US" sz="1000" dirty="0" smtClean="0">
                <a:solidFill>
                  <a:srgbClr val="231F20"/>
                </a:solidFill>
                <a:latin typeface="Geneva" pitchFamily="-60" charset="0"/>
                <a:ea typeface="Geneva" pitchFamily="-60" charset="0"/>
                <a:cs typeface="Geneva" pitchFamily="-60" charset="0"/>
              </a:rPr>
              <a:t> the prevention of cardiovascular diseases by discouraging risk factors, </a:t>
            </a:r>
            <a:r>
              <a:rPr lang="en-US" sz="1000" dirty="0" err="1" smtClean="0">
                <a:solidFill>
                  <a:srgbClr val="231F20"/>
                </a:solidFill>
                <a:latin typeface="Geneva" pitchFamily="-60" charset="0"/>
                <a:ea typeface="Geneva" pitchFamily="-60" charset="0"/>
                <a:cs typeface="Geneva" pitchFamily="-60" charset="0"/>
              </a:rPr>
              <a:t>likr</a:t>
            </a:r>
            <a:r>
              <a:rPr lang="en-US" sz="1000" dirty="0" smtClean="0">
                <a:solidFill>
                  <a:srgbClr val="231F20"/>
                </a:solidFill>
                <a:latin typeface="Geneva" pitchFamily="-60" charset="0"/>
                <a:ea typeface="Geneva" pitchFamily="-60" charset="0"/>
                <a:cs typeface="Geneva" pitchFamily="-60" charset="0"/>
              </a:rPr>
              <a:t> bringing</a:t>
            </a:r>
            <a:r>
              <a:rPr lang="en-US" sz="1000" baseline="0" dirty="0" smtClean="0">
                <a:solidFill>
                  <a:srgbClr val="231F20"/>
                </a:solidFill>
                <a:latin typeface="Geneva" pitchFamily="-60" charset="0"/>
                <a:ea typeface="Geneva" pitchFamily="-60" charset="0"/>
                <a:cs typeface="Geneva" pitchFamily="-60" charset="0"/>
              </a:rPr>
              <a:t> coals to Newcastle</a:t>
            </a:r>
            <a:endParaRPr lang="en-US" sz="1000" dirty="0" smtClean="0">
              <a:solidFill>
                <a:srgbClr val="231F20"/>
              </a:solidFill>
              <a:latin typeface="Geneva" pitchFamily="-60" charset="0"/>
              <a:ea typeface="Geneva" pitchFamily="-60" charset="0"/>
              <a:cs typeface="Geneva" pitchFamily="-60"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A1387B-9DAA-4B54-BE78-896E20176EC8}"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36</a:t>
            </a:fld>
            <a:endParaRPr lang="en-US">
              <a:latin typeface="Arial" pitchFamily="-60" charset="0"/>
              <a:ea typeface="ＭＳ Ｐゴシック" pitchFamily="-60" charset="-128"/>
              <a:cs typeface="ＭＳ Ｐゴシック" pitchFamily="-60" charset="-128"/>
            </a:endParaRPr>
          </a:p>
        </p:txBody>
      </p:sp>
      <p:sp>
        <p:nvSpPr>
          <p:cNvPr id="819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1923" name="Rectangle 3"/>
          <p:cNvSpPr>
            <a:spLocks noGrp="1" noChangeArrowheads="1"/>
          </p:cNvSpPr>
          <p:nvPr>
            <p:ph type="body" idx="1"/>
          </p:nvPr>
        </p:nvSpPr>
        <p:spPr bwMode="auto">
          <a:xfrm>
            <a:off x="838200" y="4343400"/>
            <a:ext cx="5029200" cy="4114800"/>
          </a:xfrm>
          <a:noFill/>
        </p:spPr>
        <p:txBody>
          <a:bodyPr wrap="square" numCol="1" anchor="t" anchorCtr="0" compatLnSpc="1">
            <a:prstTxWarp prst="textNoShape">
              <a:avLst/>
            </a:prstTxWarp>
          </a:bodyPr>
          <a:lstStyle/>
          <a:p>
            <a:r>
              <a:rPr lang="en-US" sz="1000" dirty="0" smtClean="0">
                <a:solidFill>
                  <a:srgbClr val="FFFF00"/>
                </a:solidFill>
                <a:latin typeface="Arial" pitchFamily="-60" charset="0"/>
                <a:ea typeface="Arial" pitchFamily="-60" charset="0"/>
                <a:cs typeface="Arial" pitchFamily="-60" charset="0"/>
              </a:rPr>
              <a:t>The belief that the heart rather than the brain governs our feelings, mood</a:t>
            </a:r>
            <a:r>
              <a:rPr lang="en-US" sz="1000" baseline="0" dirty="0" smtClean="0">
                <a:solidFill>
                  <a:srgbClr val="FFFF00"/>
                </a:solidFill>
                <a:latin typeface="Arial" pitchFamily="-60" charset="0"/>
                <a:ea typeface="Arial" pitchFamily="-60" charset="0"/>
                <a:cs typeface="Arial" pitchFamily="-60" charset="0"/>
              </a:rPr>
              <a:t> and character are still retained in numerous expressions,    </a:t>
            </a:r>
            <a:endParaRPr lang="en-US" sz="1000" dirty="0" smtClean="0">
              <a:solidFill>
                <a:srgbClr val="FFFF00"/>
              </a:solidFill>
              <a:latin typeface="Arial" pitchFamily="-60" charset="0"/>
              <a:ea typeface="Geneva" pitchFamily="-60" charset="0"/>
              <a:cs typeface="Geneva" pitchFamily="-60" charset="0"/>
            </a:endParaRPr>
          </a:p>
          <a:p>
            <a:endParaRPr lang="en-US" sz="1000" dirty="0" smtClean="0">
              <a:solidFill>
                <a:srgbClr val="231F20"/>
              </a:solidFill>
              <a:latin typeface="Geneva" pitchFamily="-60" charset="0"/>
              <a:ea typeface="Geneva" pitchFamily="-60" charset="0"/>
              <a:cs typeface="Geneva" pitchFamily="-60" charset="0"/>
            </a:endParaRPr>
          </a:p>
          <a:p>
            <a:r>
              <a:rPr lang="en-US" sz="1000" dirty="0" smtClean="0">
                <a:latin typeface="Arial" pitchFamily="-60" charset="0"/>
              </a:rPr>
              <a:t>, The Latin word for heart. We go the core or heart of anything to learn its true essence,  such as the heart of the matter or the heart of the city. </a:t>
            </a:r>
          </a:p>
          <a:p>
            <a:pPr>
              <a:spcBef>
                <a:spcPct val="0"/>
              </a:spcBef>
              <a:buFont typeface="Times" pitchFamily="-60" charset="0"/>
              <a:buNone/>
            </a:pPr>
            <a:endParaRPr lang="en-US" sz="1000" dirty="0" smtClean="0">
              <a:latin typeface="Arial" pitchFamily="-60"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B86CACBE-C050-411F-BDEC-B6C5C5605AEB}" type="slidenum">
              <a:rPr lang="en-US" smtClean="0"/>
              <a:pPr>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BCDE1958-EC0C-4E8A-999B-6A3FAEF84E5A}" type="slidenum">
              <a:rPr lang="en-US" smtClean="0"/>
              <a:pPr>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solidFill>
                  <a:schemeClr val="bg1"/>
                </a:solidFill>
                <a:latin typeface="Arial" pitchFamily="-60" charset="0"/>
                <a:ea typeface="Arial" pitchFamily="-60" charset="0"/>
                <a:cs typeface="Arial" pitchFamily="-60" charset="0"/>
              </a:rPr>
              <a:t>Numerous questionnaires but best evaluated by a structure personal interview designed to</a:t>
            </a:r>
            <a:r>
              <a:rPr lang="en-US" baseline="0" dirty="0" smtClean="0">
                <a:solidFill>
                  <a:schemeClr val="bg1"/>
                </a:solidFill>
                <a:latin typeface="Arial" pitchFamily="-60" charset="0"/>
                <a:ea typeface="Arial" pitchFamily="-60" charset="0"/>
                <a:cs typeface="Arial" pitchFamily="-60" charset="0"/>
              </a:rPr>
              <a:t> elicit </a:t>
            </a:r>
            <a:r>
              <a:rPr lang="en-US" baseline="0" dirty="0" err="1" smtClean="0">
                <a:solidFill>
                  <a:schemeClr val="bg1"/>
                </a:solidFill>
                <a:latin typeface="Arial" pitchFamily="-60" charset="0"/>
                <a:ea typeface="Arial" pitchFamily="-60" charset="0"/>
                <a:cs typeface="Arial" pitchFamily="-60" charset="0"/>
              </a:rPr>
              <a:t>characteristi</a:t>
            </a:r>
            <a:r>
              <a:rPr lang="en-US" baseline="0" dirty="0" smtClean="0">
                <a:solidFill>
                  <a:schemeClr val="bg1"/>
                </a:solidFill>
                <a:latin typeface="Arial" pitchFamily="-60" charset="0"/>
                <a:ea typeface="Arial" pitchFamily="-60" charset="0"/>
                <a:cs typeface="Arial" pitchFamily="-60" charset="0"/>
              </a:rPr>
              <a:t> traits</a:t>
            </a:r>
            <a:endParaRPr lang="en-US" dirty="0" smtClean="0"/>
          </a:p>
        </p:txBody>
      </p:sp>
      <p:sp>
        <p:nvSpPr>
          <p:cNvPr id="4" name="Slide Number Placeholder 3"/>
          <p:cNvSpPr>
            <a:spLocks noGrp="1"/>
          </p:cNvSpPr>
          <p:nvPr>
            <p:ph type="sldNum" sz="quarter" idx="5"/>
          </p:nvPr>
        </p:nvSpPr>
        <p:spPr/>
        <p:txBody>
          <a:bodyPr/>
          <a:lstStyle/>
          <a:p>
            <a:pPr>
              <a:defRPr/>
            </a:pPr>
            <a:fld id="{BCB425A0-7561-4F04-B4E6-872032B00C17}" type="slidenum">
              <a:rPr lang="en-US" smtClean="0"/>
              <a:pPr>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solidFill>
                  <a:schemeClr val="bg1"/>
                </a:solidFill>
                <a:latin typeface="Arial" pitchFamily="-60" charset="0"/>
                <a:ea typeface="Arial" pitchFamily="-60" charset="0"/>
                <a:cs typeface="Arial" pitchFamily="-60" charset="0"/>
              </a:rPr>
              <a:t>As noted, the large, long term MRFIT study designed to demonstrate that </a:t>
            </a:r>
            <a:r>
              <a:rPr lang="en-US" dirty="0" smtClean="0"/>
              <a:t>In that regard, the large, long term MRFIT study designed to demonstrate that lowering the standard risk factors of cholesterol, hypertension and cigarette smoking failed to show any reduction in heart attacks or coronary deaths in those who achieved these goals. In contrast, two other intervention trials conducted during this same period were so successful that they had to be halted prematurely so controls would not be denied their benefits. One was a trial designed to modify and lessen toxic Type A traits and the other was administration of </a:t>
            </a:r>
            <a:r>
              <a:rPr lang="en-US" dirty="0" err="1" smtClean="0"/>
              <a:t>propanolol</a:t>
            </a:r>
            <a:r>
              <a:rPr lang="en-US" dirty="0" smtClean="0"/>
              <a:t> (</a:t>
            </a:r>
            <a:r>
              <a:rPr lang="en-US" dirty="0" err="1" smtClean="0"/>
              <a:t>Inderal</a:t>
            </a:r>
            <a:r>
              <a:rPr lang="en-US" dirty="0" smtClean="0"/>
              <a:t>) a drug that blocks the damaging effects of stress hormones associated with Type A behavior.</a:t>
            </a:r>
          </a:p>
          <a:p>
            <a:r>
              <a:rPr lang="en-US" dirty="0" smtClean="0"/>
              <a:t> </a:t>
            </a:r>
          </a:p>
        </p:txBody>
      </p:sp>
      <p:sp>
        <p:nvSpPr>
          <p:cNvPr id="4" name="Slide Number Placeholder 3"/>
          <p:cNvSpPr>
            <a:spLocks noGrp="1"/>
          </p:cNvSpPr>
          <p:nvPr>
            <p:ph type="sldNum" sz="quarter" idx="5"/>
          </p:nvPr>
        </p:nvSpPr>
        <p:spPr/>
        <p:txBody>
          <a:bodyPr/>
          <a:lstStyle/>
          <a:p>
            <a:pPr>
              <a:defRPr/>
            </a:pPr>
            <a:fld id="{BCB425A0-7561-4F04-B4E6-872032B00C17}" type="slidenum">
              <a:rPr lang="en-US" smtClean="0"/>
              <a:pPr>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809C7D-0914-4263-A3EB-5AAF0B8AAB1C}"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41</a:t>
            </a:fld>
            <a:endParaRPr lang="en-US">
              <a:latin typeface="Arial" pitchFamily="-60" charset="0"/>
              <a:ea typeface="ＭＳ Ｐゴシック" pitchFamily="-60" charset="-128"/>
              <a:cs typeface="ＭＳ Ｐゴシック" pitchFamily="-60" charset="-128"/>
            </a:endParaRPr>
          </a:p>
        </p:txBody>
      </p:sp>
      <p:sp>
        <p:nvSpPr>
          <p:cNvPr id="90114"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90115"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atin typeface="Arial" pitchFamily="-60"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335A32-CA4E-43CC-89A3-716BCA4D7121}"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42</a:t>
            </a:fld>
            <a:endParaRPr lang="en-US">
              <a:latin typeface="Arial" pitchFamily="-60" charset="0"/>
              <a:ea typeface="ＭＳ Ｐゴシック" pitchFamily="-60" charset="-128"/>
              <a:cs typeface="ＭＳ Ｐゴシック" pitchFamily="-60" charset="-128"/>
            </a:endParaRPr>
          </a:p>
        </p:txBody>
      </p:sp>
      <p:sp>
        <p:nvSpPr>
          <p:cNvPr id="92162"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92163"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solidFill>
                  <a:srgbClr val="FFFF00"/>
                </a:solidFill>
                <a:latin typeface="Arial" pitchFamily="-60" charset="0"/>
                <a:ea typeface="Times" pitchFamily="-60" charset="0"/>
                <a:cs typeface="Times" pitchFamily="-60" charset="0"/>
              </a:rPr>
              <a:t>Over half of patients with paroxysmal atrial fibrillation attributed the onset of an attack with antecedent stress.</a:t>
            </a:r>
            <a:endParaRPr lang="en-US" smtClean="0">
              <a:latin typeface="Arial" pitchFamily="-60"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6C775EC-7673-4FD7-A510-393FDC4D6209}"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43</a:t>
            </a:fld>
            <a:endParaRPr lang="en-US">
              <a:latin typeface="Arial" pitchFamily="-60" charset="0"/>
              <a:ea typeface="ＭＳ Ｐゴシック" pitchFamily="-60" charset="-128"/>
              <a:cs typeface="ＭＳ Ｐゴシック" pitchFamily="-60" charset="-128"/>
            </a:endParaRPr>
          </a:p>
        </p:txBody>
      </p:sp>
      <p:sp>
        <p:nvSpPr>
          <p:cNvPr id="94210"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9421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dirty="0" smtClean="0">
                <a:latin typeface="Arial" pitchFamily="-60" charset="0"/>
              </a:rPr>
              <a:t>Numerous other studies.  The INTERHEART study, done in hundreds of different countries to look at causes of CHD, found that psychosocial stress was a major risk factor. The Whitehall study in the UK has consistently found low position in social hierarchy to be the single most important factor in causing a high risk of CHD (and shorter life expectancy).</a:t>
            </a:r>
          </a:p>
          <a:p>
            <a:pPr eaLnBrk="1" hangingPunct="1">
              <a:spcBef>
                <a:spcPct val="0"/>
              </a:spcBef>
            </a:pPr>
            <a:endParaRPr lang="en-US" dirty="0" smtClean="0">
              <a:latin typeface="Arial" pitchFamily="-60" charset="0"/>
            </a:endParaRPr>
          </a:p>
          <a:p>
            <a:pPr eaLnBrk="1" hangingPunct="1">
              <a:spcBef>
                <a:spcPct val="0"/>
              </a:spcBef>
            </a:pPr>
            <a:endParaRPr lang="en-US" dirty="0" smtClean="0">
              <a:latin typeface="Arial" pitchFamily="-60"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err="1" smtClean="0"/>
              <a:t>Coagulative</a:t>
            </a:r>
            <a:r>
              <a:rPr lang="en-US" dirty="0" smtClean="0"/>
              <a:t> </a:t>
            </a:r>
            <a:r>
              <a:rPr lang="en-US" dirty="0" err="1" smtClean="0"/>
              <a:t>myocytolyis</a:t>
            </a:r>
            <a:r>
              <a:rPr lang="en-US" dirty="0" smtClean="0"/>
              <a:t> devoid of the white cell infiltration usually seen with acute myocardial infarction</a:t>
            </a:r>
          </a:p>
        </p:txBody>
      </p:sp>
      <p:sp>
        <p:nvSpPr>
          <p:cNvPr id="4" name="Slide Number Placeholder 3"/>
          <p:cNvSpPr>
            <a:spLocks noGrp="1"/>
          </p:cNvSpPr>
          <p:nvPr>
            <p:ph type="sldNum" sz="quarter" idx="5"/>
          </p:nvPr>
        </p:nvSpPr>
        <p:spPr/>
        <p:txBody>
          <a:bodyPr/>
          <a:lstStyle/>
          <a:p>
            <a:pPr>
              <a:defRPr/>
            </a:pPr>
            <a:fld id="{5830E2F4-2268-4AF8-89B6-D5738D99A24A}" type="slidenum">
              <a:rPr lang="en-US" smtClean="0"/>
              <a:pPr>
                <a:defRPr/>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solidFill>
                  <a:srgbClr val="000000"/>
                </a:solidFill>
                <a:latin typeface="Arial" pitchFamily="-60" charset="0"/>
                <a:ea typeface="Arial" pitchFamily="-60" charset="0"/>
                <a:cs typeface="Arial" pitchFamily="-60" charset="0"/>
              </a:rPr>
              <a:t>. </a:t>
            </a:r>
            <a:r>
              <a:rPr lang="en-US" dirty="0" err="1" smtClean="0">
                <a:solidFill>
                  <a:srgbClr val="000000"/>
                </a:solidFill>
                <a:latin typeface="Arial" pitchFamily="-60" charset="0"/>
                <a:ea typeface="Arial" pitchFamily="-60" charset="0"/>
                <a:cs typeface="Arial" pitchFamily="-60" charset="0"/>
              </a:rPr>
              <a:t>Pathophysiologic</a:t>
            </a:r>
            <a:r>
              <a:rPr lang="en-US" dirty="0" smtClean="0">
                <a:solidFill>
                  <a:srgbClr val="000000"/>
                </a:solidFill>
                <a:latin typeface="Arial" pitchFamily="-60" charset="0"/>
                <a:ea typeface="Arial" pitchFamily="-60" charset="0"/>
                <a:cs typeface="Arial" pitchFamily="-60" charset="0"/>
              </a:rPr>
              <a:t> mechanisms by which chronic stress and affective disorders, such as depression, appear to promote atherosclerosis. These stressors activate the hypothalamic-pituitary-adrenal (HPA) axis and the sympathetic nervous system (SNS) and affect behaviors. Multiple adverse peripheral effects can ensue from this </a:t>
            </a:r>
            <a:r>
              <a:rPr lang="en-US" dirty="0" err="1" smtClean="0">
                <a:solidFill>
                  <a:srgbClr val="000000"/>
                </a:solidFill>
                <a:latin typeface="Arial" pitchFamily="-60" charset="0"/>
                <a:ea typeface="Arial" pitchFamily="-60" charset="0"/>
                <a:cs typeface="Arial" pitchFamily="-60" charset="0"/>
              </a:rPr>
              <a:t>neuroendocrine</a:t>
            </a:r>
            <a:r>
              <a:rPr lang="en-US" dirty="0" smtClean="0">
                <a:solidFill>
                  <a:srgbClr val="000000"/>
                </a:solidFill>
                <a:latin typeface="Arial" pitchFamily="-60" charset="0"/>
                <a:ea typeface="Arial" pitchFamily="-60" charset="0"/>
                <a:cs typeface="Arial" pitchFamily="-60" charset="0"/>
              </a:rPr>
              <a:t>, sympathetic, and behavioral activation, as shown. The </a:t>
            </a:r>
            <a:r>
              <a:rPr lang="en-US" dirty="0" err="1" smtClean="0">
                <a:solidFill>
                  <a:srgbClr val="000000"/>
                </a:solidFill>
                <a:latin typeface="Arial" pitchFamily="-60" charset="0"/>
                <a:ea typeface="Arial" pitchFamily="-60" charset="0"/>
                <a:cs typeface="Arial" pitchFamily="-60" charset="0"/>
              </a:rPr>
              <a:t>neuroendocrine</a:t>
            </a:r>
            <a:r>
              <a:rPr lang="en-US" dirty="0" smtClean="0">
                <a:solidFill>
                  <a:srgbClr val="000000"/>
                </a:solidFill>
                <a:latin typeface="Arial" pitchFamily="-60" charset="0"/>
                <a:ea typeface="Arial" pitchFamily="-60" charset="0"/>
                <a:cs typeface="Arial" pitchFamily="-60" charset="0"/>
              </a:rPr>
              <a:t> and </a:t>
            </a:r>
            <a:r>
              <a:rPr lang="en-US" dirty="0" err="1" smtClean="0">
                <a:solidFill>
                  <a:srgbClr val="000000"/>
                </a:solidFill>
                <a:latin typeface="Arial" pitchFamily="-60" charset="0"/>
                <a:ea typeface="Arial" pitchFamily="-60" charset="0"/>
                <a:cs typeface="Arial" pitchFamily="-60" charset="0"/>
              </a:rPr>
              <a:t>neuroplastic</a:t>
            </a:r>
            <a:r>
              <a:rPr lang="en-US" dirty="0" smtClean="0">
                <a:solidFill>
                  <a:srgbClr val="000000"/>
                </a:solidFill>
                <a:latin typeface="Arial" pitchFamily="-60" charset="0"/>
                <a:ea typeface="Arial" pitchFamily="-60" charset="0"/>
                <a:cs typeface="Arial" pitchFamily="-60" charset="0"/>
              </a:rPr>
              <a:t> changes emanating from these stressors can also induce a state of heightened physiologic </a:t>
            </a:r>
            <a:r>
              <a:rPr lang="en-US" dirty="0" err="1" smtClean="0">
                <a:solidFill>
                  <a:srgbClr val="000000"/>
                </a:solidFill>
                <a:latin typeface="Arial" pitchFamily="-60" charset="0"/>
                <a:ea typeface="Arial" pitchFamily="-60" charset="0"/>
                <a:cs typeface="Arial" pitchFamily="-60" charset="0"/>
              </a:rPr>
              <a:t>responsivity</a:t>
            </a:r>
            <a:r>
              <a:rPr lang="en-US" dirty="0" smtClean="0">
                <a:solidFill>
                  <a:srgbClr val="000000"/>
                </a:solidFill>
                <a:latin typeface="Arial" pitchFamily="-60" charset="0"/>
                <a:ea typeface="Arial" pitchFamily="-60" charset="0"/>
                <a:cs typeface="Arial" pitchFamily="-60" charset="0"/>
              </a:rPr>
              <a:t> to acute stress which may interact with chronic stressors to cause more adverse effects. </a:t>
            </a:r>
            <a:endParaRPr lang="en-US" dirty="0" smtClean="0"/>
          </a:p>
        </p:txBody>
      </p:sp>
      <p:sp>
        <p:nvSpPr>
          <p:cNvPr id="4" name="Slide Number Placeholder 3"/>
          <p:cNvSpPr>
            <a:spLocks noGrp="1"/>
          </p:cNvSpPr>
          <p:nvPr>
            <p:ph type="sldNum" sz="quarter" idx="5"/>
          </p:nvPr>
        </p:nvSpPr>
        <p:spPr/>
        <p:txBody>
          <a:bodyPr/>
          <a:lstStyle/>
          <a:p>
            <a:pPr>
              <a:defRPr/>
            </a:pPr>
            <a:fld id="{74CC8723-C95E-495E-BD93-B936903020BC}" type="slidenum">
              <a:rPr lang="en-US" smtClean="0"/>
              <a:pPr>
                <a:defRPr/>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noFill/>
          <a:ln>
            <a:solidFill>
              <a:srgbClr val="000000"/>
            </a:solidFill>
            <a:miter lim="800000"/>
            <a:headEnd/>
            <a:tailEnd/>
          </a:ln>
        </p:spPr>
      </p:sp>
      <p:sp>
        <p:nvSpPr>
          <p:cNvPr id="10035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solidFill>
                  <a:srgbClr val="000000"/>
                </a:solidFill>
                <a:latin typeface="Arial" pitchFamily="-60" charset="0"/>
                <a:ea typeface="Arial" pitchFamily="-60" charset="0"/>
                <a:cs typeface="Arial" pitchFamily="-60" charset="0"/>
              </a:rPr>
              <a:t>Post-myocardial infarction (MI) patients were recruited and assigned to one of four categories based on the Beck Depression Inventory (BDI), ranging from no depressive symptoms (BDI &lt;5) to moderate to severe depressive symptoms (BDI ≥19). During the five-year follow-up period, a gradient relationship was observed between the magnitude of depressive symptoms and the frequency of deaths, with increased events occurring even in patients with mild depressive symptoms (BDI 5 to 9) </a:t>
            </a:r>
            <a:endParaRPr lang="en-US" dirty="0" smtClean="0"/>
          </a:p>
        </p:txBody>
      </p:sp>
      <p:sp>
        <p:nvSpPr>
          <p:cNvPr id="4" name="Slide Number Placeholder 3"/>
          <p:cNvSpPr>
            <a:spLocks noGrp="1"/>
          </p:cNvSpPr>
          <p:nvPr>
            <p:ph type="sldNum" sz="quarter" idx="5"/>
          </p:nvPr>
        </p:nvSpPr>
        <p:spPr/>
        <p:txBody>
          <a:bodyPr/>
          <a:lstStyle/>
          <a:p>
            <a:pPr>
              <a:defRPr/>
            </a:pPr>
            <a:fld id="{0DE8D20E-58CC-42A3-8BC7-8A8793729FD6}" type="slidenum">
              <a:rPr lang="en-US" smtClean="0"/>
              <a:pPr>
                <a:defRPr/>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solidFill>
                  <a:srgbClr val="000000"/>
                </a:solidFill>
                <a:latin typeface="Arial" pitchFamily="-60" charset="0"/>
                <a:ea typeface="Arial" pitchFamily="-60" charset="0"/>
                <a:cs typeface="Arial" pitchFamily="-60" charset="0"/>
              </a:rPr>
              <a:t>The risk ratios for traditional risk factors reported for men in the Framingham study (</a:t>
            </a:r>
            <a:r>
              <a:rPr lang="en-US" dirty="0" smtClean="0">
                <a:solidFill>
                  <a:srgbClr val="0033FF"/>
                </a:solidFill>
                <a:latin typeface="Arial" pitchFamily="-60" charset="0"/>
                <a:ea typeface="Arial" pitchFamily="-60" charset="0"/>
                <a:cs typeface="Arial" pitchFamily="-60" charset="0"/>
              </a:rPr>
              <a:t>28</a:t>
            </a:r>
            <a:r>
              <a:rPr lang="en-US" dirty="0" smtClean="0">
                <a:solidFill>
                  <a:srgbClr val="000000"/>
                </a:solidFill>
                <a:latin typeface="Arial" pitchFamily="-60" charset="0"/>
                <a:ea typeface="Arial" pitchFamily="-60" charset="0"/>
                <a:cs typeface="Arial" pitchFamily="-60" charset="0"/>
              </a:rPr>
              <a:t>). The risk ratios for depressive symptoms and clinical depression are from a recent meta-analysis by </a:t>
            </a:r>
            <a:r>
              <a:rPr lang="en-US" dirty="0" err="1" smtClean="0">
                <a:solidFill>
                  <a:srgbClr val="000000"/>
                </a:solidFill>
                <a:latin typeface="Arial" pitchFamily="-60" charset="0"/>
                <a:ea typeface="Arial" pitchFamily="-60" charset="0"/>
                <a:cs typeface="Arial" pitchFamily="-60" charset="0"/>
              </a:rPr>
              <a:t>Rugulies</a:t>
            </a:r>
            <a:r>
              <a:rPr lang="en-US" dirty="0" smtClean="0">
                <a:solidFill>
                  <a:srgbClr val="000000"/>
                </a:solidFill>
                <a:latin typeface="Arial" pitchFamily="-60" charset="0"/>
                <a:ea typeface="Arial" pitchFamily="-60" charset="0"/>
                <a:cs typeface="Arial" pitchFamily="-60" charset="0"/>
              </a:rPr>
              <a:t> et al. (</a:t>
            </a:r>
            <a:r>
              <a:rPr lang="en-US" dirty="0" smtClean="0">
                <a:solidFill>
                  <a:srgbClr val="0033FF"/>
                </a:solidFill>
                <a:latin typeface="Arial" pitchFamily="-60" charset="0"/>
                <a:ea typeface="Arial" pitchFamily="-60" charset="0"/>
                <a:cs typeface="Arial" pitchFamily="-60" charset="0"/>
              </a:rPr>
              <a:t>3</a:t>
            </a:r>
            <a:r>
              <a:rPr lang="en-US" dirty="0" smtClean="0">
                <a:solidFill>
                  <a:srgbClr val="000000"/>
                </a:solidFill>
                <a:latin typeface="Arial" pitchFamily="-60" charset="0"/>
                <a:ea typeface="Arial" pitchFamily="-60" charset="0"/>
                <a:cs typeface="Arial" pitchFamily="-60" charset="0"/>
              </a:rPr>
              <a:t>). The risk ratios for traditional risk factors are for death due to cardiac disease, myocardial infarction, coronary artery insufficiency, and development of angina. For depressive symptoms and clinical depression, the risk ratios are for death due to cardiac disease and myocardial infarction. CI = confidence interval; HT = hypertension; LDL = low-density lipoprotein; HDL = high-density lipoprotein.</a:t>
            </a:r>
            <a:endParaRPr lang="en-US" dirty="0" smtClean="0"/>
          </a:p>
        </p:txBody>
      </p:sp>
      <p:sp>
        <p:nvSpPr>
          <p:cNvPr id="4" name="Slide Number Placeholder 3"/>
          <p:cNvSpPr>
            <a:spLocks noGrp="1"/>
          </p:cNvSpPr>
          <p:nvPr>
            <p:ph type="sldNum" sz="quarter" idx="5"/>
          </p:nvPr>
        </p:nvSpPr>
        <p:spPr/>
        <p:txBody>
          <a:bodyPr/>
          <a:lstStyle/>
          <a:p>
            <a:pPr>
              <a:defRPr/>
            </a:pPr>
            <a:fld id="{0EDABD59-8254-40B6-98F8-89757A9F4581}" type="slidenum">
              <a:rPr lang="en-US" smtClean="0"/>
              <a:pPr>
                <a:defRPr/>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p:spPr>
      </p:sp>
      <p:sp>
        <p:nvSpPr>
          <p:cNvPr id="10445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Numerous surveys confirm that occupational stress is far and away the leading source of stress for adults.  The Karasek-Theorell Demand/Control Model as well as Siegerist Effort/Reward Approach to measure job stress both confirm a higher incidence of illness and especially coronary and cardiovascular events in workers with high scores</a:t>
            </a:r>
          </a:p>
        </p:txBody>
      </p:sp>
      <p:sp>
        <p:nvSpPr>
          <p:cNvPr id="4" name="Slide Number Placeholder 3"/>
          <p:cNvSpPr>
            <a:spLocks noGrp="1"/>
          </p:cNvSpPr>
          <p:nvPr>
            <p:ph type="sldNum" sz="quarter" idx="5"/>
          </p:nvPr>
        </p:nvSpPr>
        <p:spPr/>
        <p:txBody>
          <a:bodyPr/>
          <a:lstStyle/>
          <a:p>
            <a:pPr>
              <a:defRPr/>
            </a:pPr>
            <a:fld id="{52726678-F900-44C9-AB4E-94F681C8DB23}" type="slidenum">
              <a:rPr lang="en-US" smtClean="0"/>
              <a:pPr>
                <a:defRPr/>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solidFill>
                  <a:srgbClr val="000000"/>
                </a:solidFill>
                <a:latin typeface="Arial" pitchFamily="-60" charset="0"/>
                <a:ea typeface="Arial" pitchFamily="-60" charset="0"/>
                <a:cs typeface="Arial" pitchFamily="-60" charset="0"/>
              </a:rPr>
              <a:t>. Postmenopausal females (</a:t>
            </a:r>
            <a:r>
              <a:rPr lang="en-US" dirty="0" err="1" smtClean="0">
                <a:solidFill>
                  <a:srgbClr val="000000"/>
                </a:solidFill>
                <a:latin typeface="Arial" pitchFamily="-60" charset="0"/>
                <a:ea typeface="Arial" pitchFamily="-60" charset="0"/>
                <a:cs typeface="Arial" pitchFamily="-60" charset="0"/>
              </a:rPr>
              <a:t>n</a:t>
            </a:r>
            <a:r>
              <a:rPr lang="en-US" dirty="0" smtClean="0">
                <a:solidFill>
                  <a:srgbClr val="000000"/>
                </a:solidFill>
                <a:latin typeface="Arial" pitchFamily="-60" charset="0"/>
                <a:ea typeface="Arial" pitchFamily="-60" charset="0"/>
                <a:cs typeface="Arial" pitchFamily="-60" charset="0"/>
              </a:rPr>
              <a:t> = 390) were divided into those in satisfying marriages </a:t>
            </a:r>
            <a:r>
              <a:rPr lang="en-US" b="1" dirty="0" smtClean="0">
                <a:solidFill>
                  <a:srgbClr val="000000"/>
                </a:solidFill>
                <a:latin typeface="Arial" pitchFamily="-60" charset="0"/>
                <a:ea typeface="Arial" pitchFamily="-60" charset="0"/>
                <a:cs typeface="Arial" pitchFamily="-60" charset="0"/>
              </a:rPr>
              <a:t>(left of each panel)</a:t>
            </a:r>
            <a:r>
              <a:rPr lang="en-US" dirty="0" smtClean="0">
                <a:solidFill>
                  <a:srgbClr val="000000"/>
                </a:solidFill>
                <a:latin typeface="Arial" pitchFamily="-60" charset="0"/>
                <a:ea typeface="Arial" pitchFamily="-60" charset="0"/>
                <a:cs typeface="Arial" pitchFamily="-60" charset="0"/>
              </a:rPr>
              <a:t>, unmarried </a:t>
            </a:r>
            <a:r>
              <a:rPr lang="en-US" b="1" dirty="0" smtClean="0">
                <a:solidFill>
                  <a:srgbClr val="000000"/>
                </a:solidFill>
                <a:latin typeface="Arial" pitchFamily="-60" charset="0"/>
                <a:ea typeface="Arial" pitchFamily="-60" charset="0"/>
                <a:cs typeface="Arial" pitchFamily="-60" charset="0"/>
              </a:rPr>
              <a:t>(middle of each panel)</a:t>
            </a:r>
            <a:r>
              <a:rPr lang="en-US" dirty="0" smtClean="0">
                <a:solidFill>
                  <a:srgbClr val="000000"/>
                </a:solidFill>
                <a:latin typeface="Arial" pitchFamily="-60" charset="0"/>
                <a:ea typeface="Arial" pitchFamily="-60" charset="0"/>
                <a:cs typeface="Arial" pitchFamily="-60" charset="0"/>
              </a:rPr>
              <a:t>, and in low-satisfying marriages </a:t>
            </a:r>
            <a:r>
              <a:rPr lang="en-US" b="1" dirty="0" smtClean="0">
                <a:solidFill>
                  <a:srgbClr val="000000"/>
                </a:solidFill>
                <a:latin typeface="Arial" pitchFamily="-60" charset="0"/>
                <a:ea typeface="Arial" pitchFamily="-60" charset="0"/>
                <a:cs typeface="Arial" pitchFamily="-60" charset="0"/>
              </a:rPr>
              <a:t>(right of each panel)</a:t>
            </a:r>
            <a:r>
              <a:rPr lang="en-US" dirty="0" smtClean="0">
                <a:solidFill>
                  <a:srgbClr val="000000"/>
                </a:solidFill>
                <a:latin typeface="Arial" pitchFamily="-60" charset="0"/>
                <a:ea typeface="Arial" pitchFamily="-60" charset="0"/>
                <a:cs typeface="Arial" pitchFamily="-60" charset="0"/>
              </a:rPr>
              <a:t>. After 11 years of follow-up, the women in satisfied marriages had the lowest and the women in unsatisfying marriages had the highest percentage of significant plaque (left panel). Serial carotid </a:t>
            </a:r>
            <a:r>
              <a:rPr lang="en-US" dirty="0" err="1" smtClean="0">
                <a:solidFill>
                  <a:srgbClr val="000000"/>
                </a:solidFill>
                <a:latin typeface="Arial" pitchFamily="-60" charset="0"/>
                <a:ea typeface="Arial" pitchFamily="-60" charset="0"/>
                <a:cs typeface="Arial" pitchFamily="-60" charset="0"/>
              </a:rPr>
              <a:t>ultrasonography</a:t>
            </a:r>
            <a:r>
              <a:rPr lang="en-US" dirty="0" smtClean="0">
                <a:solidFill>
                  <a:srgbClr val="000000"/>
                </a:solidFill>
                <a:latin typeface="Arial" pitchFamily="-60" charset="0"/>
                <a:ea typeface="Arial" pitchFamily="-60" charset="0"/>
                <a:cs typeface="Arial" pitchFamily="-60" charset="0"/>
              </a:rPr>
              <a:t> was performed after three years in a subgroup of this patient population (</a:t>
            </a:r>
            <a:r>
              <a:rPr lang="en-US" dirty="0" err="1" smtClean="0">
                <a:solidFill>
                  <a:srgbClr val="000000"/>
                </a:solidFill>
                <a:latin typeface="Arial" pitchFamily="-60" charset="0"/>
                <a:ea typeface="Arial" pitchFamily="-60" charset="0"/>
                <a:cs typeface="Arial" pitchFamily="-60" charset="0"/>
              </a:rPr>
              <a:t>n</a:t>
            </a:r>
            <a:r>
              <a:rPr lang="en-US" dirty="0" smtClean="0">
                <a:solidFill>
                  <a:srgbClr val="000000"/>
                </a:solidFill>
                <a:latin typeface="Arial" pitchFamily="-60" charset="0"/>
                <a:ea typeface="Arial" pitchFamily="-60" charset="0"/>
                <a:cs typeface="Arial" pitchFamily="-60" charset="0"/>
              </a:rPr>
              <a:t> = 206) and revealed that women in low-satisfying marriages also had the greatest progression of plaque during follow-up (right panel). Reprinted with permission from Gallo et al. </a:t>
            </a:r>
            <a:r>
              <a:rPr lang="en-US" dirty="0" err="1" smtClean="0">
                <a:solidFill>
                  <a:srgbClr val="000000"/>
                </a:solidFill>
                <a:latin typeface="Arial" pitchFamily="-60" charset="0"/>
                <a:ea typeface="Arial" pitchFamily="-60" charset="0"/>
                <a:cs typeface="Arial" pitchFamily="-60" charset="0"/>
              </a:rPr>
              <a:t>Psychosom</a:t>
            </a:r>
            <a:r>
              <a:rPr lang="en-US" dirty="0" smtClean="0">
                <a:solidFill>
                  <a:srgbClr val="000000"/>
                </a:solidFill>
                <a:latin typeface="Arial" pitchFamily="-60" charset="0"/>
                <a:ea typeface="Arial" pitchFamily="-60" charset="0"/>
                <a:cs typeface="Arial" pitchFamily="-60" charset="0"/>
              </a:rPr>
              <a:t> Med 2003;65:952–62 (</a:t>
            </a:r>
            <a:r>
              <a:rPr lang="en-US" dirty="0" smtClean="0">
                <a:solidFill>
                  <a:srgbClr val="0033FF"/>
                </a:solidFill>
                <a:latin typeface="Arial" pitchFamily="-60" charset="0"/>
                <a:ea typeface="Arial" pitchFamily="-60" charset="0"/>
                <a:cs typeface="Arial" pitchFamily="-60" charset="0"/>
              </a:rPr>
              <a:t>34</a:t>
            </a:r>
            <a:r>
              <a:rPr lang="en-US" dirty="0" smtClean="0">
                <a:solidFill>
                  <a:srgbClr val="000000"/>
                </a:solidFill>
                <a:latin typeface="Arial" pitchFamily="-60" charset="0"/>
                <a:ea typeface="Arial" pitchFamily="-60" charset="0"/>
                <a:cs typeface="Arial" pitchFamily="-60" charset="0"/>
              </a:rPr>
              <a:t>). *Groups differ significantly at </a:t>
            </a:r>
            <a:r>
              <a:rPr lang="en-US" dirty="0" err="1" smtClean="0">
                <a:solidFill>
                  <a:srgbClr val="000000"/>
                </a:solidFill>
                <a:latin typeface="Arial" pitchFamily="-60" charset="0"/>
                <a:ea typeface="Arial" pitchFamily="-60" charset="0"/>
                <a:cs typeface="Arial" pitchFamily="-60" charset="0"/>
              </a:rPr>
              <a:t>p</a:t>
            </a:r>
            <a:r>
              <a:rPr lang="en-US" dirty="0" smtClean="0">
                <a:solidFill>
                  <a:srgbClr val="000000"/>
                </a:solidFill>
                <a:latin typeface="Arial" pitchFamily="-60" charset="0"/>
                <a:ea typeface="Arial" pitchFamily="-60" charset="0"/>
                <a:cs typeface="Arial" pitchFamily="-60" charset="0"/>
              </a:rPr>
              <a:t> &lt; 0.05. Harvard Study of Adult Development is the longest and most comprehensive investigation of the aging process ever conducted.  Since the 1930's, researchers have closely followed more than 800 men and women from adolescence to old age to seek clues about behaviors and activities that are associated with healthy longevity.  Some of the findings surprised George </a:t>
            </a:r>
            <a:r>
              <a:rPr lang="en-US" dirty="0" err="1" smtClean="0">
                <a:solidFill>
                  <a:srgbClr val="000000"/>
                </a:solidFill>
                <a:latin typeface="Arial" pitchFamily="-60" charset="0"/>
                <a:ea typeface="Arial" pitchFamily="-60" charset="0"/>
                <a:cs typeface="Arial" pitchFamily="-60" charset="0"/>
              </a:rPr>
              <a:t>Vaillant</a:t>
            </a:r>
            <a:r>
              <a:rPr lang="en-US" dirty="0" smtClean="0">
                <a:solidFill>
                  <a:srgbClr val="000000"/>
                </a:solidFill>
                <a:latin typeface="Arial" pitchFamily="-60" charset="0"/>
                <a:ea typeface="Arial" pitchFamily="-60" charset="0"/>
                <a:cs typeface="Arial" pitchFamily="-60" charset="0"/>
              </a:rPr>
              <a:t>, the current director of this project and author of Aging Well.   He had anticipated that "the longevity of your parents, the quality of your childhood and cholesterol levels would be very influential".  They were not.  Keeping mentally active and having lots of friends were much more important.  A happy marriage or good long term relationship at age 50 was a leading indicator of being healthy at age 80 but a low cholesterol level had very little significance. </a:t>
            </a:r>
          </a:p>
          <a:p>
            <a:endParaRPr lang="en-US" dirty="0" smtClean="0"/>
          </a:p>
        </p:txBody>
      </p:sp>
      <p:sp>
        <p:nvSpPr>
          <p:cNvPr id="4" name="Slide Number Placeholder 3"/>
          <p:cNvSpPr>
            <a:spLocks noGrp="1"/>
          </p:cNvSpPr>
          <p:nvPr>
            <p:ph type="sldNum" sz="quarter" idx="5"/>
          </p:nvPr>
        </p:nvSpPr>
        <p:spPr/>
        <p:txBody>
          <a:bodyPr/>
          <a:lstStyle/>
          <a:p>
            <a:pPr>
              <a:defRPr/>
            </a:pPr>
            <a:fld id="{50A6F954-6CAA-4A98-9FD8-B7B8D0865FE4}" type="slidenum">
              <a:rPr lang="en-US" smtClean="0"/>
              <a:pPr>
                <a:defRPr/>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bwMode="auto">
          <a:noFill/>
          <a:ln>
            <a:solidFill>
              <a:srgbClr val="000000"/>
            </a:solidFill>
            <a:miter lim="800000"/>
            <a:headEnd/>
            <a:tailEnd/>
          </a:ln>
        </p:spPr>
      </p:sp>
      <p:sp>
        <p:nvSpPr>
          <p:cNvPr id="15769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Changes in regional myocardial uptake or rubidium-82 and in electrocardiogram in relation to chest pain before and after mental arithmetic or exercise. Control scans show homogeneous regional cation uptake. In the patient above there are defects in uptake (arrows) by the anterior wall with mental arithmetic and exercise, and these changes are accompanied by ST-segment depression and angina. A = anterior wall; FW = left ventricular free wall; </a:t>
            </a:r>
          </a:p>
          <a:p>
            <a:r>
              <a:rPr lang="en-US" smtClean="0"/>
              <a:t>S = interventricular septum. Adapted and reprinted, with permission, from Deanfield et al. (9).</a:t>
            </a:r>
          </a:p>
          <a:p>
            <a:endParaRPr lang="en-US" smtClean="0"/>
          </a:p>
        </p:txBody>
      </p:sp>
      <p:sp>
        <p:nvSpPr>
          <p:cNvPr id="157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A0080B9-AC7A-46E0-B419-1993D45F208B}" type="slidenum">
              <a:rPr lang="en-US" smtClean="0">
                <a:latin typeface="Arial" pitchFamily="-60" charset="0"/>
                <a:ea typeface="ＭＳ Ｐゴシック" pitchFamily="-60" charset="-128"/>
                <a:cs typeface="ＭＳ Ｐゴシック" pitchFamily="-60" charset="-128"/>
              </a:rPr>
              <a:pPr fontAlgn="base">
                <a:spcBef>
                  <a:spcPct val="0"/>
                </a:spcBef>
                <a:spcAft>
                  <a:spcPct val="0"/>
                </a:spcAft>
              </a:pPr>
              <a:t>50</a:t>
            </a:fld>
            <a:endParaRPr lang="en-US" smtClean="0">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bwMode="auto">
          <a:noFill/>
          <a:ln>
            <a:solidFill>
              <a:srgbClr val="000000"/>
            </a:solidFill>
            <a:miter lim="800000"/>
            <a:headEnd/>
            <a:tailEnd/>
          </a:ln>
        </p:spPr>
      </p:sp>
      <p:sp>
        <p:nvSpPr>
          <p:cNvPr id="15974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Figure 7. Angiogram in Stress Cardiomyopathy</a:t>
            </a:r>
          </a:p>
          <a:p>
            <a:r>
              <a:rPr lang="en-US" smtClean="0"/>
              <a:t> </a:t>
            </a:r>
          </a:p>
          <a:p>
            <a:r>
              <a:rPr lang="en-US" smtClean="0"/>
              <a:t>Left ventricular angiogram in diastole (left) and systole (right) in right anterior oblique projection demonstrating wall motion abnormality characteristic of stress cardiomyopathy. At end systole, left ventricular chamber adopts distinctive “short neck with round flask” configuration in which distal (apical) portion is akinetic/hypokinetic whereas, in contrast, the remaining proximal (basal) segment is hypercontractile (sharp area of transition is shown by arrows). Reprinted, with permission, from Sharkey et al. (16).</a:t>
            </a:r>
          </a:p>
          <a:p>
            <a:endParaRPr lang="en-US" smtClean="0"/>
          </a:p>
        </p:txBody>
      </p:sp>
      <p:sp>
        <p:nvSpPr>
          <p:cNvPr id="159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0AF32E-45EA-49DE-80BF-E06038CA6572}" type="slidenum">
              <a:rPr lang="en-US" smtClean="0">
                <a:latin typeface="Arial" pitchFamily="-60" charset="0"/>
                <a:ea typeface="ＭＳ Ｐゴシック" pitchFamily="-60" charset="-128"/>
                <a:cs typeface="ＭＳ Ｐゴシック" pitchFamily="-60" charset="-128"/>
              </a:rPr>
              <a:pPr fontAlgn="base">
                <a:spcBef>
                  <a:spcPct val="0"/>
                </a:spcBef>
                <a:spcAft>
                  <a:spcPct val="0"/>
                </a:spcAft>
              </a:pPr>
              <a:t>51</a:t>
            </a:fld>
            <a:endParaRPr lang="en-US" smtClean="0">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p:cNvSpPr>
          <p:nvPr>
            <p:ph type="sldImg"/>
          </p:nvPr>
        </p:nvSpPr>
        <p:spPr bwMode="auto">
          <a:noFill/>
          <a:ln>
            <a:solidFill>
              <a:srgbClr val="000000"/>
            </a:solidFill>
            <a:miter lim="800000"/>
            <a:headEnd/>
            <a:tailEnd/>
          </a:ln>
        </p:spPr>
      </p:sp>
      <p:sp>
        <p:nvSpPr>
          <p:cNvPr id="16179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Effect of Meditation on HR Response to Infused Isoproterenol</a:t>
            </a:r>
          </a:p>
          <a:p>
            <a:r>
              <a:rPr lang="en-US" smtClean="0"/>
              <a:t> </a:t>
            </a:r>
          </a:p>
          <a:p>
            <a:r>
              <a:rPr lang="en-US" smtClean="0"/>
              <a:t>Effects of meditation on chronotropic responses to isoproterenol. (Solid line) Mean ± standard error response to isoproterenol in 93 women; (dotted line) patient’s response while meditating; (dashed line) patient’s response while instructed not to meditate. BPM = beats/min; HR = heart rate. Reprinted, with permission, from Dimsdale and Mills (39).</a:t>
            </a:r>
          </a:p>
          <a:p>
            <a:endParaRPr lang="en-US" smtClean="0"/>
          </a:p>
        </p:txBody>
      </p:sp>
      <p:sp>
        <p:nvSpPr>
          <p:cNvPr id="161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386FCCC-970D-4D6A-B317-2BED9B81C5B2}" type="slidenum">
              <a:rPr lang="en-US" smtClean="0">
                <a:latin typeface="Arial" pitchFamily="-60" charset="0"/>
                <a:ea typeface="ＭＳ Ｐゴシック" pitchFamily="-60" charset="-128"/>
                <a:cs typeface="ＭＳ Ｐゴシック" pitchFamily="-60" charset="-128"/>
              </a:rPr>
              <a:pPr fontAlgn="base">
                <a:spcBef>
                  <a:spcPct val="0"/>
                </a:spcBef>
                <a:spcAft>
                  <a:spcPct val="0"/>
                </a:spcAft>
              </a:pPr>
              <a:t>52</a:t>
            </a:fld>
            <a:endParaRPr lang="en-US" smtClean="0">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p:cNvSpPr>
          <p:nvPr>
            <p:ph type="sldImg"/>
          </p:nvPr>
        </p:nvSpPr>
        <p:spPr bwMode="auto">
          <a:noFill/>
          <a:ln>
            <a:solidFill>
              <a:srgbClr val="000000"/>
            </a:solidFill>
            <a:miter lim="800000"/>
            <a:headEnd/>
            <a:tailEnd/>
          </a:ln>
        </p:spPr>
      </p:sp>
      <p:sp>
        <p:nvSpPr>
          <p:cNvPr id="16384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Effect of Public Speaking on Plasma Epinephrine</a:t>
            </a:r>
          </a:p>
          <a:p>
            <a:r>
              <a:rPr lang="en-US" dirty="0" smtClean="0"/>
              <a:t> </a:t>
            </a:r>
          </a:p>
          <a:p>
            <a:r>
              <a:rPr lang="en-US" dirty="0" smtClean="0"/>
              <a:t>Plasma epinephrine response to different activities. Each line represents a single subject; the dotted line indicates the mean. Reprinted, with permission, from </a:t>
            </a:r>
            <a:r>
              <a:rPr lang="en-US" dirty="0" err="1" smtClean="0"/>
              <a:t>Dimsdale</a:t>
            </a:r>
            <a:r>
              <a:rPr lang="en-US" dirty="0" smtClean="0"/>
              <a:t> and Moss (7).</a:t>
            </a:r>
          </a:p>
          <a:p>
            <a:r>
              <a:rPr lang="en-US" dirty="0" smtClean="0"/>
              <a:t> </a:t>
            </a:r>
          </a:p>
          <a:p>
            <a:endParaRPr lang="en-US" dirty="0" smtClean="0"/>
          </a:p>
        </p:txBody>
      </p:sp>
      <p:sp>
        <p:nvSpPr>
          <p:cNvPr id="163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7F64663-4BF0-472A-8887-7658D09AA96B}" type="slidenum">
              <a:rPr lang="en-US" smtClean="0">
                <a:latin typeface="Arial" pitchFamily="-60" charset="0"/>
                <a:ea typeface="ＭＳ Ｐゴシック" pitchFamily="-60" charset="-128"/>
                <a:cs typeface="ＭＳ Ｐゴシック" pitchFamily="-60" charset="-128"/>
              </a:rPr>
              <a:pPr fontAlgn="base">
                <a:spcBef>
                  <a:spcPct val="0"/>
                </a:spcBef>
                <a:spcAft>
                  <a:spcPct val="0"/>
                </a:spcAft>
              </a:pPr>
              <a:t>53</a:t>
            </a:fld>
            <a:endParaRPr lang="en-US" smtClean="0">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bwMode="auto">
          <a:noFill/>
          <a:ln>
            <a:solidFill>
              <a:srgbClr val="000000"/>
            </a:solidFill>
            <a:miter lim="800000"/>
            <a:headEnd/>
            <a:tailEnd/>
          </a:ln>
        </p:spPr>
      </p:sp>
      <p:sp>
        <p:nvSpPr>
          <p:cNvPr id="16589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latin typeface="Arial" pitchFamily="-60" charset="0"/>
                <a:ea typeface="Arial" pitchFamily="-60" charset="0"/>
                <a:cs typeface="Arial" pitchFamily="-60" charset="0"/>
              </a:rPr>
              <a:t>Repeated episodes of acute stress or chronic stress can initiate and promote the atherosclerotic process. Stress induces cytokines, which, together with the major stress hormones corticosteroids and catecholamines, induce acute phase proteins (APPs) in the liver. Recurrent stress or chronic stress, with changes in blood flow and blood pressure, causes endothelial damage and adhesion of platelets. Cytokines, corticosteroids, and other factors induce adhesion molecules at sites of endothelial change, to which recruited monocytes and lymphocytes adhere and translocate to the arterial wall. Repeated or chronic stress, together with the acute phase reactants, promotes progression of the inflammatory response, with activation of macrophages and ensuing free radical formation, modification of lipids, foam cell formation, and activation of thrombotic events resulting in stable or unstable plaques. Elevation of homocysteine, which may also be induced by stress, would contribute to endothelial damage, platelet activation, thrombosis, the inflammatory process, smooth muscle cell hyperplasia, and proteolytic enzyme formation. Elevated homocysteine would augment lipid oxidation by oxidant stress and foam cell formation from LDL–homocysteine aggregates. Stress-induced activation of intimal mast cells by a neurogenic inflammatory process would also likely contribute to the inflammation. </a:t>
            </a:r>
          </a:p>
        </p:txBody>
      </p:sp>
      <p:sp>
        <p:nvSpPr>
          <p:cNvPr id="165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1805B6F-7486-4B4F-8D48-630FC8B197FC}" type="slidenum">
              <a:rPr lang="en-US" smtClean="0">
                <a:latin typeface="Arial" pitchFamily="-60" charset="0"/>
                <a:ea typeface="ＭＳ Ｐゴシック" pitchFamily="-60" charset="-128"/>
                <a:cs typeface="ＭＳ Ｐゴシック" pitchFamily="-60" charset="-128"/>
              </a:rPr>
              <a:pPr fontAlgn="base">
                <a:spcBef>
                  <a:spcPct val="0"/>
                </a:spcBef>
                <a:spcAft>
                  <a:spcPct val="0"/>
                </a:spcAft>
              </a:pPr>
              <a:t>54</a:t>
            </a:fld>
            <a:endParaRPr lang="en-US" smtClean="0">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400" smtClean="0">
                <a:solidFill>
                  <a:srgbClr val="000000"/>
                </a:solidFill>
              </a:rPr>
              <a:t>The cholinergic anti-inflammatory pathway. Efferent activity in the vagus nerve leads to acetylcholine (ACh) release in reticuloendothelial system organs, including the liver, heart, spleen and gastrointestinal tract. Acetylcholine interacts with nicotinic (ACh) receptors on tissue macrophages, which inhibit the release of TNF, IL-1, HMGB1 and other inflammatory cytokines</a:t>
            </a:r>
            <a:endParaRPr lang="en-US" sz="1400" smtClean="0"/>
          </a:p>
        </p:txBody>
      </p:sp>
      <p:sp>
        <p:nvSpPr>
          <p:cNvPr id="4" name="Slide Number Placeholder 3"/>
          <p:cNvSpPr>
            <a:spLocks noGrp="1"/>
          </p:cNvSpPr>
          <p:nvPr>
            <p:ph type="sldNum" sz="quarter" idx="5"/>
          </p:nvPr>
        </p:nvSpPr>
        <p:spPr/>
        <p:txBody>
          <a:bodyPr/>
          <a:lstStyle/>
          <a:p>
            <a:pPr>
              <a:defRPr/>
            </a:pPr>
            <a:fld id="{C60B5A82-E732-48DC-BAAB-3F152383AE78}" type="slidenum">
              <a:rPr lang="en-US" smtClean="0"/>
              <a:pPr>
                <a:defRPr/>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bwMode="auto">
          <a:noFill/>
          <a:ln>
            <a:solidFill>
              <a:srgbClr val="000000"/>
            </a:solidFill>
            <a:miter lim="800000"/>
            <a:headEnd/>
            <a:tailEnd/>
          </a:ln>
        </p:spPr>
      </p:sp>
      <p:sp>
        <p:nvSpPr>
          <p:cNvPr id="11264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400" smtClean="0">
                <a:solidFill>
                  <a:srgbClr val="000000"/>
                </a:solidFill>
              </a:rPr>
              <a:t>Wiring of the  inflammatory reflex. Inflammatory products produced in damaged tissues activate afferent signals that are relayed to the nucleus tractus solitarius; subsequent activation of vagus efferent activity inhibits cytokine synthesis through the cholinergic anti-inflammatory pathway (‘the inflammatory reflex’). Information can also be relayed to the hypothalamus and the dorsal vagal complex to stimulate the release of ACTH, thereby activating the humoral anti-inflammatory pathway. Activation of the sympathetic outflow by flight-or-fight responses or pain, or through direct signaIIng, can increase local concentrations of adrenaline and noradrenaline, which can further suppress inflammation.</a:t>
            </a:r>
          </a:p>
          <a:p>
            <a:endParaRPr lang="en-US" smtClean="0">
              <a:solidFill>
                <a:srgbClr val="000000"/>
              </a:solidFill>
            </a:endParaRPr>
          </a:p>
          <a:p>
            <a:endParaRPr lang="en-US" smtClean="0"/>
          </a:p>
        </p:txBody>
      </p:sp>
      <p:sp>
        <p:nvSpPr>
          <p:cNvPr id="4" name="Slide Number Placeholder 3"/>
          <p:cNvSpPr>
            <a:spLocks noGrp="1"/>
          </p:cNvSpPr>
          <p:nvPr>
            <p:ph type="sldNum" sz="quarter" idx="5"/>
          </p:nvPr>
        </p:nvSpPr>
        <p:spPr/>
        <p:txBody>
          <a:bodyPr/>
          <a:lstStyle/>
          <a:p>
            <a:pPr>
              <a:defRPr/>
            </a:pPr>
            <a:fld id="{A1CDA3EA-FFA9-4FCC-AA87-45186D5ED875}" type="slidenum">
              <a:rPr lang="en-US" smtClean="0"/>
              <a:pPr>
                <a:defRPr/>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Em</a:t>
            </a:r>
            <a:r>
              <a:rPr lang="en-US" dirty="0" smtClean="0"/>
              <a:t> wave</a:t>
            </a:r>
            <a:endParaRPr lang="en-US" dirty="0"/>
          </a:p>
        </p:txBody>
      </p:sp>
      <p:sp>
        <p:nvSpPr>
          <p:cNvPr id="4" name="Slide Number Placeholder 3"/>
          <p:cNvSpPr>
            <a:spLocks noGrp="1"/>
          </p:cNvSpPr>
          <p:nvPr>
            <p:ph type="sldNum" sz="quarter" idx="10"/>
          </p:nvPr>
        </p:nvSpPr>
        <p:spPr/>
        <p:txBody>
          <a:bodyPr/>
          <a:lstStyle/>
          <a:p>
            <a:pPr>
              <a:defRPr/>
            </a:pPr>
            <a:fld id="{F17FD7F6-76F0-4134-89DA-EE25BFB13956}" type="slidenum">
              <a:rPr lang="en-US" smtClean="0"/>
              <a:pPr>
                <a:defRPr/>
              </a:pPr>
              <a:t>60</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33F2A36-F81C-E64A-9870-D3F6411686E1}" type="slidenum">
              <a:rPr lang="en-US"/>
              <a:pPr/>
              <a:t>63</a:t>
            </a:fld>
            <a:endParaRPr lang="en-US"/>
          </a:p>
        </p:txBody>
      </p:sp>
      <p:sp>
        <p:nvSpPr>
          <p:cNvPr id="2560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defTabSz="457200"/>
            <a:fld id="{15C22FE4-1BAC-6D4A-8B51-9690F9E93B3D}" type="slidenum">
              <a:rPr lang="en-US" sz="1200">
                <a:latin typeface="Calibri" charset="0"/>
              </a:rPr>
              <a:pPr algn="r" defTabSz="457200"/>
              <a:t>63</a:t>
            </a:fld>
            <a:endParaRPr lang="en-US" sz="1200">
              <a:latin typeface="Calibri" charset="0"/>
            </a:endParaRPr>
          </a:p>
        </p:txBody>
      </p:sp>
      <p:sp>
        <p:nvSpPr>
          <p:cNvPr id="25603"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5604" name="Rectangle 3"/>
          <p:cNvSpPr>
            <a:spLocks noGrp="1" noChangeArrowheads="1"/>
          </p:cNvSpPr>
          <p:nvPr>
            <p:ph type="body" idx="1"/>
          </p:nvPr>
        </p:nvSpPr>
        <p:spPr bwMode="auto">
          <a:xfrm>
            <a:off x="9906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pPr defTabSz="457200">
              <a:spcBef>
                <a:spcPct val="0"/>
              </a:spcBef>
            </a:pPr>
            <a:r>
              <a:rPr lang="en-US"/>
              <a:t>Spend over $10,000/physician each year on direct marketing to physicians  over $15 billion/year  90.000 drug reps.</a:t>
            </a:r>
          </a:p>
          <a:p>
            <a:pPr defTabSz="457200">
              <a:spcBef>
                <a:spcPct val="0"/>
              </a:spcBef>
            </a:pPr>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839DE1C-07DF-488B-A462-C8FEC25BD219}"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64</a:t>
            </a:fld>
            <a:endParaRPr lang="en-US">
              <a:latin typeface="Arial" pitchFamily="-60" charset="0"/>
              <a:ea typeface="ＭＳ Ｐゴシック" pitchFamily="-60" charset="-128"/>
              <a:cs typeface="ＭＳ Ｐゴシック" pitchFamily="-60" charset="-128"/>
            </a:endParaRPr>
          </a:p>
        </p:txBody>
      </p:sp>
      <p:sp>
        <p:nvSpPr>
          <p:cNvPr id="1187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87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latin typeface="Palatino" pitchFamily="-60" charset="0"/>
              </a:rPr>
              <a:t>Statistics are like expert witnesses, they will testify for either side.</a:t>
            </a:r>
          </a:p>
          <a:p>
            <a:pPr eaLnBrk="1" hangingPunct="1">
              <a:spcBef>
                <a:spcPct val="0"/>
              </a:spcBef>
            </a:pPr>
            <a:endParaRPr lang="en-US" smtClean="0">
              <a:latin typeface="Palatino" pitchFamily="-60" charset="0"/>
            </a:endParaRPr>
          </a:p>
          <a:p>
            <a:pPr eaLnBrk="1" hangingPunct="1">
              <a:spcBef>
                <a:spcPct val="0"/>
              </a:spcBef>
            </a:pPr>
            <a:r>
              <a:rPr lang="en-US" smtClean="0"/>
              <a:t>6 major statin trials (EXCEL, 4S, WOSCOPS, CARE, AFCAPS, LIPID), the reduction of cardiovascular mortality ranged from -19% to -41% when expressed as relative risk reduction, but from -0.12% to -3.5% when expressed as absolute risk reduction. This fudging of figures is reminiscent of Disraeli and later Mark Twain's claim that There are lies, damn lies, and statistics. </a:t>
            </a:r>
          </a:p>
          <a:p>
            <a:pPr eaLnBrk="1" hangingPunct="1">
              <a:spcBef>
                <a:spcPct val="0"/>
              </a:spcBef>
            </a:pPr>
            <a:endParaRPr lang="en-US" smtClean="0">
              <a:latin typeface="Palatino" pitchFamily="-60" charset="0"/>
            </a:endParaRPr>
          </a:p>
          <a:p>
            <a:r>
              <a:rPr lang="en-US" b="1" smtClean="0"/>
              <a:t>Statistics are a highly logical and precise method for stating a half-truth inaccurately</a:t>
            </a:r>
            <a:endParaRPr lang="en-US" smtClean="0"/>
          </a:p>
          <a:p>
            <a:r>
              <a:rPr lang="en-US" b="1" smtClean="0"/>
              <a:t> first law - If the statistics done’t support your theory, you need more statistics</a:t>
            </a:r>
          </a:p>
          <a:p>
            <a:r>
              <a:rPr lang="en-US" b="1" smtClean="0"/>
              <a:t>2</a:t>
            </a:r>
            <a:r>
              <a:rPr lang="en-US" b="1" baseline="30000" smtClean="0"/>
              <a:t>nd</a:t>
            </a:r>
            <a:r>
              <a:rPr lang="en-US" b="1" smtClean="0"/>
              <a:t> law – given enough statistics you can prove anything.</a:t>
            </a:r>
            <a:endParaRPr lang="en-US" smtClean="0"/>
          </a:p>
          <a:p>
            <a:pPr eaLnBrk="1" hangingPunct="1">
              <a:spcBef>
                <a:spcPct val="0"/>
              </a:spcBef>
            </a:pPr>
            <a:endParaRPr lang="en-US" smtClean="0">
              <a:latin typeface="Palatino" pitchFamily="-60" charset="0"/>
            </a:endParaRPr>
          </a:p>
          <a:p>
            <a:pPr eaLnBrk="1" hangingPunct="1">
              <a:spcBef>
                <a:spcPct val="0"/>
              </a:spcBef>
            </a:pPr>
            <a:endParaRPr lang="en-US" smtClean="0">
              <a:latin typeface="Palatino" pitchFamily="-60" charset="0"/>
            </a:endParaRPr>
          </a:p>
          <a:p>
            <a:pPr eaLnBrk="1" hangingPunct="1">
              <a:spcBef>
                <a:spcPct val="0"/>
              </a:spcBef>
            </a:pPr>
            <a:endParaRPr lang="en-US" smtClean="0">
              <a:latin typeface="Palatino" pitchFamily="-60" charset="0"/>
            </a:endParaRPr>
          </a:p>
          <a:p>
            <a:pPr eaLnBrk="1" hangingPunct="1">
              <a:spcBef>
                <a:spcPct val="0"/>
              </a:spcBef>
            </a:pPr>
            <a:endParaRPr lang="en-US" smtClean="0">
              <a:latin typeface="Palatino" pitchFamily="-60" charset="0"/>
            </a:endParaRPr>
          </a:p>
          <a:p>
            <a:pPr eaLnBrk="1" hangingPunct="1">
              <a:spcBef>
                <a:spcPct val="0"/>
              </a:spcBef>
            </a:pPr>
            <a:endParaRPr lang="en-US" smtClean="0">
              <a:latin typeface="Arial" pitchFamily="-60"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bwMode="auto">
          <a:noFill/>
          <a:ln>
            <a:solidFill>
              <a:srgbClr val="000000"/>
            </a:solidFill>
            <a:miter lim="800000"/>
            <a:headEnd/>
            <a:tailEnd/>
          </a:ln>
        </p:spPr>
      </p:sp>
      <p:sp>
        <p:nvSpPr>
          <p:cNvPr id="12083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Cholesterol is a risk</a:t>
            </a:r>
            <a:r>
              <a:rPr lang="en-US" baseline="0" dirty="0" smtClean="0"/>
              <a:t> marker, not a risk factor that causes heart disease, like </a:t>
            </a:r>
            <a:r>
              <a:rPr lang="en-US" baseline="0" dirty="0" err="1" smtClean="0"/>
              <a:t>homocysteine</a:t>
            </a:r>
            <a:r>
              <a:rPr lang="en-US" baseline="0" dirty="0" smtClean="0"/>
              <a:t>.  Hundreds of risk factors that are just statistical association</a:t>
            </a:r>
            <a:endParaRPr lang="en-US" dirty="0"/>
          </a:p>
        </p:txBody>
      </p:sp>
      <p:sp>
        <p:nvSpPr>
          <p:cNvPr id="4" name="Slide Number Placeholder 3"/>
          <p:cNvSpPr>
            <a:spLocks noGrp="1"/>
          </p:cNvSpPr>
          <p:nvPr>
            <p:ph type="sldNum" sz="quarter" idx="5"/>
          </p:nvPr>
        </p:nvSpPr>
        <p:spPr/>
        <p:txBody>
          <a:bodyPr/>
          <a:lstStyle/>
          <a:p>
            <a:pPr>
              <a:defRPr/>
            </a:pPr>
            <a:fld id="{5EA9C9EC-A361-4580-87C9-F7C7EAEA09B3}" type="slidenum">
              <a:rPr lang="en-US" smtClean="0"/>
              <a:pPr>
                <a:defRPr/>
              </a:pPr>
              <a:t>65</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bwMode="auto">
          <a:noFill/>
          <a:ln>
            <a:solidFill>
              <a:srgbClr val="000000"/>
            </a:solidFill>
            <a:miter lim="800000"/>
            <a:headEnd/>
            <a:tailEnd/>
          </a:ln>
        </p:spPr>
      </p:sp>
      <p:sp>
        <p:nvSpPr>
          <p:cNvPr id="12288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Just because there are usually fire trucks and firemen at the scene of a</a:t>
            </a:r>
            <a:r>
              <a:rPr lang="en-US" baseline="0" dirty="0" smtClean="0"/>
              <a:t> fire doesn't mean they caused it. There is a difference between coherence and correlation. </a:t>
            </a:r>
            <a:r>
              <a:rPr lang="en-US" dirty="0" smtClean="0"/>
              <a:t>Coherence Is The Coincidence Of Changes Occurring To Two Parameters. Correlation Is A Mathematical Relationship Between Two Parameters There is good coherence between children returning to school at the end of the summer vacation and leaves falling off trees since these two parameters exhibit these changes each year. But there is poor correlation between children returning to school at the end of their vacation and leaves falling off trees.  The number of returning children is not mathematically related to the number of falling leaves. And there is no causal relationship between children returning to school at the end of their summer break and leaves falling off trees.</a:t>
            </a:r>
            <a:r>
              <a:rPr lang="en-US" dirty="0" smtClean="0">
                <a:latin typeface="Palatino" pitchFamily="-60" charset="0"/>
              </a:rPr>
              <a:t> As someone also wisely said,  Statistics are a highly logical and precise method for saying a half-truth inaccurately</a:t>
            </a:r>
          </a:p>
          <a:p>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DE582453-D313-4025-BBE1-CB0592597347}" type="slidenum">
              <a:rPr lang="en-US" smtClean="0"/>
              <a:pPr>
                <a:defRPr/>
              </a:pPr>
              <a:t>66</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124930" name="Notes Placeholder 2"/>
          <p:cNvSpPr>
            <a:spLocks noGrp="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lnSpc>
                <a:spcPct val="80000"/>
              </a:lnSpc>
            </a:pPr>
            <a:r>
              <a:rPr lang="en-US" sz="1100" dirty="0">
                <a:latin typeface="Arial" pitchFamily="-60" charset="0"/>
              </a:rPr>
              <a:t>Dr </a:t>
            </a:r>
            <a:r>
              <a:rPr lang="en-US" sz="1100" dirty="0" err="1">
                <a:latin typeface="Arial" pitchFamily="-60" charset="0"/>
              </a:rPr>
              <a:t>Jarvik</a:t>
            </a:r>
            <a:r>
              <a:rPr lang="en-US" sz="1100" dirty="0">
                <a:latin typeface="Arial" pitchFamily="-60" charset="0"/>
              </a:rPr>
              <a:t> introduces himself as "Doctor," attests to the years has spent "studying the heart," and developing the </a:t>
            </a:r>
            <a:r>
              <a:rPr lang="en-US" sz="1100" dirty="0" err="1">
                <a:latin typeface="Arial" pitchFamily="-60" charset="0"/>
              </a:rPr>
              <a:t>Jarvik</a:t>
            </a:r>
            <a:r>
              <a:rPr lang="en-US" sz="1100" dirty="0">
                <a:latin typeface="Arial" pitchFamily="-60" charset="0"/>
              </a:rPr>
              <a:t> artificial heart.  He praises the value of Lipitor, which he takes himself, and is shown jogging, and apparently rowing a racing scull in a highly skilled fashion</a:t>
            </a:r>
            <a:r>
              <a:rPr lang="en-US" sz="1100" dirty="0" smtClean="0">
                <a:latin typeface="Arial" pitchFamily="-60" charset="0"/>
              </a:rPr>
              <a:t>. The </a:t>
            </a:r>
            <a:r>
              <a:rPr lang="en-US" sz="1100" dirty="0">
                <a:latin typeface="Arial" pitchFamily="-60" charset="0"/>
              </a:rPr>
              <a:t>facts are that Dr </a:t>
            </a:r>
            <a:r>
              <a:rPr lang="en-US" sz="1100" dirty="0" err="1">
                <a:latin typeface="Arial" pitchFamily="-60" charset="0"/>
              </a:rPr>
              <a:t>Jarvik</a:t>
            </a:r>
            <a:r>
              <a:rPr lang="en-US" sz="1100" dirty="0">
                <a:latin typeface="Arial" pitchFamily="-60" charset="0"/>
              </a:rPr>
              <a:t> is not a cardiologist, is not even licensed to practice medicine, has never treated a patient and did not take Lipitor until he was hired for the ad for $1.5 million.  He does not know how to row, and the artificial heart that bears his name was invented by someone else and never worked. The shots demonstrating his sculling expertise were of an athletic, late middle-aged accomplished rower who resembled him. Viewers were impressed with his stunt double's ability to turn the blades perfectly to achieve minimum drag between strokes. The close up frames that actually showed Dr. </a:t>
            </a:r>
            <a:r>
              <a:rPr lang="en-US" sz="1100" dirty="0" err="1">
                <a:latin typeface="Arial" pitchFamily="-60" charset="0"/>
              </a:rPr>
              <a:t>Jarvik</a:t>
            </a:r>
            <a:r>
              <a:rPr lang="en-US" sz="1100" dirty="0">
                <a:latin typeface="Arial" pitchFamily="-60" charset="0"/>
              </a:rPr>
              <a:t> were taken while he was in a rowing apparatus on a platform to conceal that it was on dry land with the lake in the background</a:t>
            </a:r>
            <a:r>
              <a:rPr lang="en-US" sz="1100" dirty="0" smtClean="0">
                <a:latin typeface="Arial" pitchFamily="-60" charset="0"/>
              </a:rPr>
              <a:t>. </a:t>
            </a:r>
            <a:r>
              <a:rPr lang="en-US" sz="1100" dirty="0" smtClean="0">
                <a:solidFill>
                  <a:srgbClr val="000000"/>
                </a:solidFill>
                <a:latin typeface="Arial" pitchFamily="-60" charset="0"/>
              </a:rPr>
              <a:t>Few </a:t>
            </a:r>
            <a:r>
              <a:rPr lang="en-US" sz="1100" dirty="0">
                <a:solidFill>
                  <a:srgbClr val="000000"/>
                </a:solidFill>
                <a:latin typeface="Arial" pitchFamily="-60" charset="0"/>
              </a:rPr>
              <a:t>paid any attention to the asterisk after the claim that Lipitor resulted in a </a:t>
            </a:r>
            <a:r>
              <a:rPr lang="en-US" sz="1100" dirty="0">
                <a:latin typeface="Arial" pitchFamily="-60" charset="0"/>
              </a:rPr>
              <a:t>"36% reduction in heart attacks*".  </a:t>
            </a:r>
            <a:r>
              <a:rPr lang="en-US" sz="1100" dirty="0">
                <a:solidFill>
                  <a:srgbClr val="000000"/>
                </a:solidFill>
                <a:latin typeface="Arial" pitchFamily="-60" charset="0"/>
              </a:rPr>
              <a:t>It pointed to a statement in mice type at the bottom of the screen explaining that there were </a:t>
            </a:r>
            <a:r>
              <a:rPr lang="en-US" sz="1100" dirty="0">
                <a:latin typeface="Arial" pitchFamily="-60" charset="0"/>
              </a:rPr>
              <a:t>2 heart attacks out of 100 patients on Lipitor, compared to 3 heart attacks for controls taking a placebo.  </a:t>
            </a:r>
            <a:r>
              <a:rPr lang="en-US" sz="1100" b="1" dirty="0">
                <a:solidFill>
                  <a:srgbClr val="FF0000"/>
                </a:solidFill>
                <a:latin typeface="Arial" pitchFamily="-60" charset="0"/>
              </a:rPr>
              <a:t>However, this 1% difference was only for those with "multiple risk factors for heart disease" who took Lipitor daily for over a decade.  </a:t>
            </a:r>
            <a:r>
              <a:rPr lang="en-US" sz="1100" dirty="0">
                <a:latin typeface="Arial" pitchFamily="-60" charset="0"/>
              </a:rPr>
              <a:t>How many people would take Lipitor if they knew that its likelihood of preventing a heart attack was one in 100 if they took it for over ten</a:t>
            </a:r>
            <a:r>
              <a:rPr lang="en-US" sz="1100" dirty="0">
                <a:latin typeface="Verdana" pitchFamily="-60" charset="0"/>
              </a:rPr>
              <a:t> years?  And this is only for those at high risk. </a:t>
            </a:r>
            <a:r>
              <a:rPr lang="en-US" sz="1100" dirty="0">
                <a:latin typeface="Arial" pitchFamily="-60" charset="0"/>
              </a:rPr>
              <a:t>The difference, according to the study, is that for every 100 people who take Lipitor, only one additional person will be spared a heart attack compared to those who do </a:t>
            </a:r>
            <a:r>
              <a:rPr lang="en-US" sz="1100" dirty="0" smtClean="0">
                <a:latin typeface="Arial" pitchFamily="-60" charset="0"/>
              </a:rPr>
              <a:t>nothing. TV </a:t>
            </a:r>
            <a:r>
              <a:rPr lang="en-US" sz="1100" dirty="0">
                <a:latin typeface="Arial" pitchFamily="-60" charset="0"/>
              </a:rPr>
              <a:t>drug ads to consumers only in the U.S. since 1997 for educational purposes.  Congressional inquiry revealed </a:t>
            </a:r>
            <a:r>
              <a:rPr lang="en-US" sz="1100" dirty="0" err="1">
                <a:latin typeface="Arial" pitchFamily="-60" charset="0"/>
              </a:rPr>
              <a:t>Jarvik</a:t>
            </a:r>
            <a:r>
              <a:rPr lang="en-US" sz="1100" dirty="0">
                <a:latin typeface="Arial" pitchFamily="-60" charset="0"/>
              </a:rPr>
              <a:t> was paid $1.5 million plus additional payments to his son and wife</a:t>
            </a:r>
          </a:p>
          <a:p>
            <a:pPr eaLnBrk="1" hangingPunct="1">
              <a:lnSpc>
                <a:spcPct val="80000"/>
              </a:lnSpc>
            </a:pPr>
            <a:endParaRPr lang="en-US" sz="1100" dirty="0">
              <a:latin typeface="Arial" pitchFamily="-60" charset="0"/>
            </a:endParaRPr>
          </a:p>
        </p:txBody>
      </p:sp>
      <p:sp>
        <p:nvSpPr>
          <p:cNvPr id="124931" name="Slide Number Placeholder 3"/>
          <p:cNvSpPr txBox="1">
            <a:spLocks noGrp="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eaLnBrk="0" hangingPunct="0"/>
            <a:fld id="{8EF40A7C-1F67-4EC0-B44E-918C11AC05E2}" type="slidenum">
              <a:rPr lang="en-US" sz="1200"/>
              <a:pPr algn="r" eaLnBrk="0" hangingPunct="0"/>
              <a:t>67</a:t>
            </a:fld>
            <a:endParaRPr lang="en-US" sz="120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B1A9EEC-88F6-0F4A-AB57-A327811963AA}" type="slidenum">
              <a:rPr lang="en-US"/>
              <a:pPr/>
              <a:t>68</a:t>
            </a:fld>
            <a:endParaRPr lang="en-US"/>
          </a:p>
        </p:txBody>
      </p:sp>
      <p:sp>
        <p:nvSpPr>
          <p:cNvPr id="35842" name="Slide Image Placeholder 1"/>
          <p:cNvSpPr>
            <a:spLocks noGrp="1" noRot="1" noChangeAspec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5843" name="Notes Placeholder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prstTxWarp prst="textNoShape">
              <a:avLst/>
            </a:prstTxWarp>
          </a:bodyPr>
          <a:lstStyle/>
          <a:p>
            <a:pPr defTabSz="457200">
              <a:spcBef>
                <a:spcPct val="0"/>
              </a:spcBef>
            </a:pPr>
            <a:r>
              <a:rPr lang="en-US" sz="1600" dirty="0" smtClean="0"/>
              <a:t>Drug companies ignore the fact that </a:t>
            </a:r>
            <a:r>
              <a:rPr lang="en-US" sz="1600" dirty="0" err="1" smtClean="0"/>
              <a:t>atheroma</a:t>
            </a:r>
            <a:r>
              <a:rPr lang="en-US" sz="1600" dirty="0" smtClean="0"/>
              <a:t> contain much more than cholesterol THEY </a:t>
            </a:r>
            <a:r>
              <a:rPr lang="en-US" sz="1600" dirty="0"/>
              <a:t>CONTAIN CELLS THAT PLAY A CRITICAL ROLE IN ATHEROGENESIS</a:t>
            </a:r>
          </a:p>
          <a:p>
            <a:pPr defTabSz="457200">
              <a:spcBef>
                <a:spcPct val="0"/>
              </a:spcBef>
            </a:pPr>
            <a:endParaRPr lang="en-US" dirty="0"/>
          </a:p>
        </p:txBody>
      </p:sp>
      <p:sp>
        <p:nvSpPr>
          <p:cNvPr id="3584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defTabSz="457200" eaLnBrk="1" hangingPunct="1"/>
            <a:fld id="{F41ACD76-0BE8-EA42-A9CF-F7BAC197115C}" type="slidenum">
              <a:rPr lang="en-US" sz="1200">
                <a:latin typeface="Calibri" charset="0"/>
              </a:rPr>
              <a:pPr algn="r" defTabSz="457200" eaLnBrk="1" hangingPunct="1"/>
              <a:t>68</a:t>
            </a:fld>
            <a:endParaRPr lang="en-US" sz="1200">
              <a:latin typeface="Calibri"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2B18EA9D-4500-9349-A408-B3C305D4CABC}" type="slidenum">
              <a:rPr lang="en-US"/>
              <a:pPr/>
              <a:t>69</a:t>
            </a:fld>
            <a:endParaRPr lang="en-US"/>
          </a:p>
        </p:txBody>
      </p:sp>
      <p:sp>
        <p:nvSpPr>
          <p:cNvPr id="512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defTabSz="457200"/>
            <a:fld id="{6185E92D-2C0D-F848-9DEB-B2486EFF81C3}" type="slidenum">
              <a:rPr lang="en-US" sz="1200">
                <a:latin typeface="Calibri" charset="0"/>
              </a:rPr>
              <a:pPr algn="r" defTabSz="457200"/>
              <a:t>69</a:t>
            </a:fld>
            <a:endParaRPr lang="en-US" sz="1200">
              <a:latin typeface="Calibri" charset="0"/>
            </a:endParaRPr>
          </a:p>
        </p:txBody>
      </p:sp>
      <p:pic>
        <p:nvPicPr>
          <p:cNvPr id="5123" name="Picture 4"/>
          <p:cNvPicPr>
            <a:picLocks noChangeAspect="1" noChangeArrowheads="1"/>
          </p:cNvPicPr>
          <p:nvPr/>
        </p:nvPicPr>
        <p:blipFill>
          <a:blip r:embed="rId3"/>
          <a:srcRect/>
          <a:stretch>
            <a:fillRect/>
          </a:stretch>
        </p:blipFill>
        <p:spPr bwMode="auto">
          <a:xfrm>
            <a:off x="3822700" y="1219200"/>
            <a:ext cx="3035300" cy="2743200"/>
          </a:xfrm>
          <a:prstGeom prst="rect">
            <a:avLst/>
          </a:prstGeom>
          <a:noFill/>
          <a:ln w="9525">
            <a:noFill/>
            <a:miter lim="800000"/>
            <a:headEnd/>
            <a:tailEnd/>
          </a:ln>
        </p:spPr>
      </p:pic>
      <p:pic>
        <p:nvPicPr>
          <p:cNvPr id="5124" name="Picture 5"/>
          <p:cNvPicPr>
            <a:picLocks noChangeAspect="1" noChangeArrowheads="1"/>
          </p:cNvPicPr>
          <p:nvPr/>
        </p:nvPicPr>
        <p:blipFill>
          <a:blip r:embed="rId4"/>
          <a:srcRect/>
          <a:stretch>
            <a:fillRect/>
          </a:stretch>
        </p:blipFill>
        <p:spPr bwMode="auto">
          <a:xfrm>
            <a:off x="228600" y="1219200"/>
            <a:ext cx="3509963" cy="2738438"/>
          </a:xfrm>
          <a:prstGeom prst="rect">
            <a:avLst/>
          </a:prstGeom>
          <a:noFill/>
          <a:ln w="9525">
            <a:noFill/>
            <a:miter lim="800000"/>
            <a:headEnd/>
            <a:tailEnd/>
          </a:ln>
        </p:spPr>
      </p:pic>
      <p:sp>
        <p:nvSpPr>
          <p:cNvPr id="5125" name="Text Box 6"/>
          <p:cNvSpPr txBox="1">
            <a:spLocks noChangeArrowheads="1"/>
          </p:cNvSpPr>
          <p:nvPr/>
        </p:nvSpPr>
        <p:spPr bwMode="auto">
          <a:xfrm>
            <a:off x="1241425" y="5249863"/>
            <a:ext cx="4778375" cy="244475"/>
          </a:xfrm>
          <a:prstGeom prst="rect">
            <a:avLst/>
          </a:prstGeom>
          <a:noFill/>
          <a:ln w="9525">
            <a:noFill/>
            <a:miter lim="800000"/>
            <a:headEnd/>
            <a:tailEnd/>
          </a:ln>
        </p:spPr>
        <p:txBody>
          <a:bodyPr>
            <a:prstTxWarp prst="textNoShape">
              <a:avLst/>
            </a:prstTxWarp>
            <a:spAutoFit/>
          </a:bodyPr>
          <a:lstStyle/>
          <a:p>
            <a:pPr algn="r" defTabSz="457200">
              <a:spcBef>
                <a:spcPct val="50000"/>
              </a:spcBef>
            </a:pPr>
            <a:endParaRPr lang="en-US" sz="1800">
              <a:latin typeface="Calibri" charset="0"/>
            </a:endParaRPr>
          </a:p>
        </p:txBody>
      </p:sp>
      <p:sp>
        <p:nvSpPr>
          <p:cNvPr id="5126" name="Text Box 7"/>
          <p:cNvSpPr txBox="1">
            <a:spLocks noChangeArrowheads="1"/>
          </p:cNvSpPr>
          <p:nvPr/>
        </p:nvSpPr>
        <p:spPr bwMode="auto">
          <a:xfrm>
            <a:off x="609600" y="3962400"/>
            <a:ext cx="5638800" cy="4559300"/>
          </a:xfrm>
          <a:prstGeom prst="rect">
            <a:avLst/>
          </a:prstGeom>
          <a:noFill/>
          <a:ln w="9525">
            <a:noFill/>
            <a:miter lim="800000"/>
            <a:headEnd/>
            <a:tailEnd/>
          </a:ln>
        </p:spPr>
        <p:txBody>
          <a:bodyPr>
            <a:prstTxWarp prst="textNoShape">
              <a:avLst/>
            </a:prstTxWarp>
            <a:spAutoFit/>
          </a:bodyPr>
          <a:lstStyle/>
          <a:p>
            <a:pPr algn="just" defTabSz="457200"/>
            <a:r>
              <a:rPr lang="en-US" sz="1400">
                <a:latin typeface="Calibri" charset="0"/>
              </a:rPr>
              <a:t>the death rate for those in the highest 20%!</a:t>
            </a:r>
          </a:p>
          <a:p>
            <a:pPr defTabSz="457200"/>
            <a:r>
              <a:rPr lang="en-US" sz="1400" b="1">
                <a:latin typeface="Calibri" charset="0"/>
              </a:rPr>
              <a:t>SAME emphasis on relative risk for STATINS. </a:t>
            </a:r>
            <a:r>
              <a:rPr lang="en-US" sz="1400">
                <a:latin typeface="Calibri" charset="0"/>
              </a:rPr>
              <a:t>Never see an add that says reduces heart attacks, if you look at the fine print on the bottom in mice type </a:t>
            </a:r>
            <a:r>
              <a:rPr lang="en-US" sz="1400" b="1">
                <a:latin typeface="Palatino" charset="0"/>
              </a:rPr>
              <a:t>Lipitor has NOT been shown to prevent heart disease or heart attacks.” ”Crestor has NOT been shown to prevent heart disease or heart attacks</a:t>
            </a:r>
            <a:endParaRPr lang="en-US" sz="1400">
              <a:latin typeface="Calibri" charset="0"/>
            </a:endParaRPr>
          </a:p>
          <a:p>
            <a:pPr defTabSz="457200"/>
            <a:r>
              <a:rPr lang="en-US" sz="1400">
                <a:latin typeface="Calibri" charset="0"/>
              </a:rPr>
              <a:t>In elderly individuals, those with the lowerst cholesterols were almost twice as likely to die as those with the highest.</a:t>
            </a:r>
          </a:p>
          <a:p>
            <a:pPr defTabSz="457200"/>
            <a:endParaRPr lang="en-US" sz="1400">
              <a:latin typeface="Calibri" charset="0"/>
            </a:endParaRPr>
          </a:p>
          <a:p>
            <a:pPr defTabSz="457200"/>
            <a:r>
              <a:rPr lang="en-US" sz="1400">
                <a:latin typeface="Calibri" charset="0"/>
              </a:rPr>
              <a:t>Heart Failure Patients -  those with cholesterol levels in the lowest 20% had double</a:t>
            </a:r>
          </a:p>
          <a:p>
            <a:pPr algn="just" defTabSz="457200"/>
            <a:endParaRPr lang="en-US" sz="1400">
              <a:latin typeface="Calibri" charset="0"/>
            </a:endParaRPr>
          </a:p>
          <a:p>
            <a:pPr algn="just" defTabSz="457200"/>
            <a:r>
              <a:rPr lang="en-US" sz="1400">
                <a:latin typeface="Calibri" charset="0"/>
              </a:rPr>
              <a:t>In 65,000 men in which there were 2700 deaths, those with the lowest  cholesterol [below 187 (4.8mM)] had the most deaths! </a:t>
            </a:r>
          </a:p>
          <a:p>
            <a:pPr algn="just" defTabSz="457200"/>
            <a:endParaRPr lang="en-US" sz="1400">
              <a:latin typeface="Calibri" charset="0"/>
            </a:endParaRPr>
          </a:p>
          <a:p>
            <a:pPr algn="just" defTabSz="457200"/>
            <a:r>
              <a:rPr lang="en-US" sz="1400">
                <a:latin typeface="Calibri" charset="0"/>
              </a:rPr>
              <a:t>The American College of Cardiology in 2004: "... there is no evidence for a total mortality benefit in women treated with statins for dyslipidemia. Women had 3 more deaths on Zocor and 2 more heart attacks on Lipitor in large studies (Simvastatin 4S, ASCOT).  </a:t>
            </a:r>
          </a:p>
          <a:p>
            <a:pPr algn="just" defTabSz="457200"/>
            <a:endParaRPr lang="en-US" sz="1400">
              <a:latin typeface="Calibri" charset="0"/>
            </a:endParaRPr>
          </a:p>
          <a:p>
            <a:pPr algn="r" defTabSz="457200"/>
            <a:endParaRPr lang="en-US" sz="1400">
              <a:latin typeface="Calibri" charset="0"/>
            </a:endParaRPr>
          </a:p>
        </p:txBody>
      </p:sp>
      <p:sp>
        <p:nvSpPr>
          <p:cNvPr id="5127" name="Text Box 8"/>
          <p:cNvSpPr txBox="1">
            <a:spLocks noChangeArrowheads="1"/>
          </p:cNvSpPr>
          <p:nvPr/>
        </p:nvSpPr>
        <p:spPr bwMode="auto">
          <a:xfrm>
            <a:off x="457200" y="304800"/>
            <a:ext cx="5791200" cy="822325"/>
          </a:xfrm>
          <a:prstGeom prst="rect">
            <a:avLst/>
          </a:prstGeom>
          <a:noFill/>
          <a:ln w="9525">
            <a:noFill/>
            <a:miter lim="800000"/>
            <a:headEnd/>
            <a:tailEnd/>
          </a:ln>
        </p:spPr>
        <p:txBody>
          <a:bodyPr>
            <a:prstTxWarp prst="textNoShape">
              <a:avLst/>
            </a:prstTxWarp>
            <a:spAutoFit/>
          </a:bodyPr>
          <a:lstStyle/>
          <a:p>
            <a:pPr algn="ctr" defTabSz="457200">
              <a:spcBef>
                <a:spcPct val="50000"/>
              </a:spcBef>
            </a:pPr>
            <a:r>
              <a:rPr lang="en-US" b="1">
                <a:latin typeface="Calibri" charset="0"/>
              </a:rPr>
              <a:t>STATINS DO NOT PREVENT HEART ATTACKS OR REDUCE DEATHS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0894F4D9-E177-FB4E-98EC-6D5107AD1C05}" type="slidenum">
              <a:rPr lang="en-US"/>
              <a:pPr/>
              <a:t>70</a:t>
            </a:fld>
            <a:endParaRPr lang="en-US"/>
          </a:p>
        </p:txBody>
      </p:sp>
      <p:sp>
        <p:nvSpPr>
          <p:cNvPr id="1536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defTabSz="457200"/>
            <a:fld id="{14EA7A8C-6528-304C-9AC6-7F1BEAD5F239}" type="slidenum">
              <a:rPr lang="en-US" sz="1200">
                <a:latin typeface="Calibri" charset="0"/>
              </a:rPr>
              <a:pPr algn="r" defTabSz="457200"/>
              <a:t>70</a:t>
            </a:fld>
            <a:endParaRPr lang="en-US" sz="1200">
              <a:latin typeface="Calibri" charset="0"/>
            </a:endParaRPr>
          </a:p>
        </p:txBody>
      </p:sp>
      <p:sp>
        <p:nvSpPr>
          <p:cNvPr id="1536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defTabSz="457200"/>
            <a:fld id="{81220C02-E058-8446-842B-6BDC11C2B4E4}" type="slidenum">
              <a:rPr lang="en-US" sz="1200">
                <a:latin typeface="Calibri" charset="0"/>
              </a:rPr>
              <a:pPr algn="r" defTabSz="457200"/>
              <a:t>70</a:t>
            </a:fld>
            <a:endParaRPr lang="en-US" sz="1200">
              <a:latin typeface="Calibri" charset="0"/>
            </a:endParaRPr>
          </a:p>
        </p:txBody>
      </p:sp>
      <p:sp>
        <p:nvSpPr>
          <p:cNvPr id="15364"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5365" name="Rectangle 3"/>
          <p:cNvSpPr>
            <a:spLocks noGrp="1" noChangeArrowheads="1"/>
          </p:cNvSpPr>
          <p:nvPr>
            <p:ph type="body" idx="1"/>
          </p:nvPr>
        </p:nvSpPr>
        <p:spPr bwMode="auto">
          <a:xfrm>
            <a:off x="9906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pPr defTabSz="457200">
              <a:spcBef>
                <a:spcPct val="0"/>
              </a:spcBef>
            </a:pPr>
            <a:r>
              <a:rPr lang="en-US"/>
              <a:t>In 1991, Mann wanted to  bring the issue before the public by organizing a conference in Washington, DC. In his invitation to prominent speakers he wrote. "Hundreds of millions of tax dollars are wasted by the bureaucracy and the self-interested Heart Association," Segments of the food industry play the game for profits. Research on the true causes and prevention is stifled by denying funding to the 'unbelievers'. This meeting will review the data and expose the rascals."  When the cholesterol cartel found out they sent out false notices to everyone that the event would be canceled, participants backed out when they learned their funding would be cut off and the Foundation that offered to back it reneged. Eventually financed it himself.  </a:t>
            </a:r>
          </a:p>
          <a:p>
            <a:pPr defTabSz="457200">
              <a:spcBef>
                <a:spcPct val="0"/>
              </a:spcBef>
            </a:pPr>
            <a:endParaRPr lang="en-US"/>
          </a:p>
          <a:p>
            <a:pPr defTabSz="457200">
              <a:spcBef>
                <a:spcPct val="0"/>
              </a:spcBef>
            </a:pPr>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34231519-F112-7946-9E4B-CB2708105992}" type="slidenum">
              <a:rPr lang="en-US"/>
              <a:pPr/>
              <a:t>71</a:t>
            </a:fld>
            <a:endParaRPr lang="en-US"/>
          </a:p>
        </p:txBody>
      </p:sp>
      <p:sp>
        <p:nvSpPr>
          <p:cNvPr id="1741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defTabSz="457200"/>
            <a:fld id="{455EA951-04DB-DF49-8E97-2A308B37473B}" type="slidenum">
              <a:rPr lang="en-US" sz="1200">
                <a:latin typeface="Calibri" charset="0"/>
              </a:rPr>
              <a:pPr algn="r" defTabSz="457200"/>
              <a:t>71</a:t>
            </a:fld>
            <a:endParaRPr lang="en-US" sz="1200">
              <a:latin typeface="Calibri" charset="0"/>
            </a:endParaRPr>
          </a:p>
        </p:txBody>
      </p:sp>
      <p:sp>
        <p:nvSpPr>
          <p:cNvPr id="1741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defTabSz="457200"/>
            <a:fld id="{334A6020-FAA9-C94B-8C73-1E66A22CF33E}" type="slidenum">
              <a:rPr lang="en-US" sz="1200">
                <a:latin typeface="Calibri" charset="0"/>
              </a:rPr>
              <a:pPr algn="r" defTabSz="457200"/>
              <a:t>71</a:t>
            </a:fld>
            <a:endParaRPr lang="en-US" sz="1200">
              <a:latin typeface="Calibri" charset="0"/>
            </a:endParaRPr>
          </a:p>
        </p:txBody>
      </p:sp>
      <p:sp>
        <p:nvSpPr>
          <p:cNvPr id="1741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413" name="Rectangle 3"/>
          <p:cNvSpPr>
            <a:spLocks noGrp="1" noChangeArrowheads="1"/>
          </p:cNvSpPr>
          <p:nvPr>
            <p:ph type="body" idx="1"/>
          </p:nvPr>
        </p:nvSpPr>
        <p:spPr bwMode="auto">
          <a:xfrm>
            <a:off x="9906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pPr defTabSz="457200">
              <a:spcBef>
                <a:spcPct val="0"/>
              </a:spcBef>
            </a:pPr>
            <a:r>
              <a:rPr lang="en-US" dirty="0"/>
              <a:t>Although obviously well qualified for many positions that were being offered and despite the fact that he did well on numerous interviews he was unable to find employment for two years.  When he and others who had recommended him made appropriate follow-up inquiries they ran into a stone wall of silence. However, repeated rumors of "poison phone calls" from Harvard began to surface and it was only after a leading Boston attorney threatened a lawsuit that things suddenly changed and he was able to resume his research at the Veterans Administration Hospital in Providence, Rhode Island.  For those of us who know Kilmer to be a reserved, conservative and very cautious and careful researcher, this was an incredible saga of malicious persecution.  Since then, the contribution of </a:t>
            </a:r>
            <a:r>
              <a:rPr lang="en-US" dirty="0" err="1"/>
              <a:t>homocysteine</a:t>
            </a:r>
            <a:r>
              <a:rPr lang="en-US" dirty="0"/>
              <a:t> to heart attacks, stroke, and accelerated atherosclerosis has been repeatedly confirmed, as well as links to other disorders, including periodontal disease and cirrhosis of the liver. Harvard has welcomed him back with open arms and even Kilmer's former critics now acknowledge he was correct.  He has been the recipient of numerous awards and honors, and many feel he should be considered for a Nobel Prize.</a:t>
            </a:r>
          </a:p>
          <a:p>
            <a:pPr defTabSz="457200">
              <a:spcBef>
                <a:spcPct val="0"/>
              </a:spcBef>
            </a:pPr>
            <a:endParaRPr lang="en-US" dirty="0"/>
          </a:p>
          <a:p>
            <a:pPr defTabSz="457200">
              <a:spcBef>
                <a:spcPct val="0"/>
              </a:spcBef>
            </a:pPr>
            <a:r>
              <a:rPr lang="en-US" dirty="0"/>
              <a:t>Another good friend </a:t>
            </a:r>
            <a:r>
              <a:rPr lang="en-US" dirty="0" err="1"/>
              <a:t>Uffe</a:t>
            </a:r>
            <a:r>
              <a:rPr lang="en-US" dirty="0"/>
              <a:t> </a:t>
            </a:r>
            <a:r>
              <a:rPr lang="en-US" dirty="0" err="1"/>
              <a:t>Ravnskov</a:t>
            </a:r>
            <a:r>
              <a:rPr lang="en-US" dirty="0"/>
              <a:t> has had a similar experience.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9B62F8F4-8CE9-C14D-BA44-FB2FBC8A1B6A}" type="slidenum">
              <a:rPr lang="en-US"/>
              <a:pPr/>
              <a:t>72</a:t>
            </a:fld>
            <a:endParaRPr lang="en-US"/>
          </a:p>
        </p:txBody>
      </p:sp>
      <p:sp>
        <p:nvSpPr>
          <p:cNvPr id="1945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defTabSz="457200"/>
            <a:fld id="{D6F086CA-57BD-2440-8711-A14A8D0D3338}" type="slidenum">
              <a:rPr lang="en-US" sz="1200">
                <a:latin typeface="Calibri" charset="0"/>
              </a:rPr>
              <a:pPr algn="r" defTabSz="457200"/>
              <a:t>72</a:t>
            </a:fld>
            <a:endParaRPr lang="en-US" sz="1200">
              <a:latin typeface="Calibri" charset="0"/>
            </a:endParaRPr>
          </a:p>
        </p:txBody>
      </p:sp>
      <p:sp>
        <p:nvSpPr>
          <p:cNvPr id="1945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defTabSz="457200"/>
            <a:fld id="{DA7C00B0-EC52-8440-8E3C-917EDE458CBB}" type="slidenum">
              <a:rPr lang="en-US" sz="1200">
                <a:latin typeface="Calibri" charset="0"/>
              </a:rPr>
              <a:pPr algn="r" defTabSz="457200"/>
              <a:t>72</a:t>
            </a:fld>
            <a:endParaRPr lang="en-US" sz="1200">
              <a:latin typeface="Calibri" charset="0"/>
            </a:endParaRPr>
          </a:p>
        </p:txBody>
      </p:sp>
      <p:sp>
        <p:nvSpPr>
          <p:cNvPr id="1946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9461" name="Rectangle 3"/>
          <p:cNvSpPr>
            <a:spLocks noGrp="1" noChangeArrowheads="1"/>
          </p:cNvSpPr>
          <p:nvPr>
            <p:ph type="body" idx="1"/>
          </p:nvPr>
        </p:nvSpPr>
        <p:spPr bwMode="auto">
          <a:xfrm>
            <a:off x="1143000" y="4267200"/>
            <a:ext cx="5257800" cy="4267200"/>
          </a:xfrm>
          <a:prstGeom prst="rect">
            <a:avLst/>
          </a:prstGeom>
          <a:solidFill>
            <a:srgbClr val="FFFFFF"/>
          </a:solidFill>
          <a:ln>
            <a:solidFill>
              <a:srgbClr val="000000"/>
            </a:solidFill>
            <a:miter lim="800000"/>
            <a:headEnd/>
            <a:tailEnd/>
          </a:ln>
        </p:spPr>
        <p:txBody>
          <a:bodyPr>
            <a:prstTxWarp prst="textNoShape">
              <a:avLst/>
            </a:prstTxWarp>
          </a:bodyPr>
          <a:lstStyle/>
          <a:p>
            <a:pPr defTabSz="457200">
              <a:spcBef>
                <a:spcPct val="0"/>
              </a:spcBef>
            </a:pPr>
            <a:r>
              <a:rPr lang="en-US" sz="1600" dirty="0"/>
              <a:t>It was painstakingly referenced with numerous citations proving that a high fat diet did not cause either elevated cholesterol or coronary disease. In addition, it showed that high cholesterol actually confers protective benefits, especially in the elderly. </a:t>
            </a:r>
            <a:r>
              <a:rPr lang="en-US" sz="1600" dirty="0" err="1">
                <a:latin typeface="Palatino" charset="0"/>
              </a:rPr>
              <a:t>Ravnskov's</a:t>
            </a:r>
            <a:r>
              <a:rPr lang="en-US" sz="1600" dirty="0">
                <a:latin typeface="Palatino" charset="0"/>
              </a:rPr>
              <a:t> conclusions were so contrary to the prevailing dogma that he was severely berated by the bureaucracy and his book was actually burned on a Finnish TV program by cholesterol enthusiasts.  More recently he was defamed on a Dutch TV program.  Critics could only resort to such </a:t>
            </a:r>
            <a:r>
              <a:rPr lang="en-US" sz="1600" i="1" dirty="0">
                <a:latin typeface="Palatino" charset="0"/>
              </a:rPr>
              <a:t>personal</a:t>
            </a:r>
            <a:r>
              <a:rPr lang="en-US" sz="1600" dirty="0">
                <a:latin typeface="Palatino" charset="0"/>
              </a:rPr>
              <a:t> attacks because they were unable to refute any of his claims or conclusion and refused to debate him on TV</a:t>
            </a:r>
            <a:r>
              <a:rPr lang="en-US" sz="1600" dirty="0" smtClean="0">
                <a:latin typeface="Palatino" charset="0"/>
              </a:rPr>
              <a:t>.</a:t>
            </a:r>
            <a:r>
              <a:rPr lang="en-US" sz="1600" baseline="0" dirty="0" smtClean="0">
                <a:latin typeface="Palatino" charset="0"/>
              </a:rPr>
              <a:t> Since then he has written several other books providing updated confirmation of his views by others.</a:t>
            </a:r>
            <a:r>
              <a:rPr lang="en-US" dirty="0" smtClean="0">
                <a:latin typeface="Palatino" charset="0"/>
              </a:rPr>
              <a:t>  </a:t>
            </a:r>
            <a:endParaRPr lang="en-US" dirty="0">
              <a:latin typeface="Palatino"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9A0EBC-2A94-484B-913C-D87491714CB9}" type="slidenum">
              <a:rPr lang="en-US"/>
              <a:pPr/>
              <a:t>73</a:t>
            </a:fld>
            <a:endParaRPr lang="en-US"/>
          </a:p>
        </p:txBody>
      </p:sp>
      <p:sp>
        <p:nvSpPr>
          <p:cNvPr id="2150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1507" name="Rectangle 3"/>
          <p:cNvSpPr>
            <a:spLocks noGrp="1" noChangeArrowheads="1"/>
          </p:cNvSpPr>
          <p:nvPr>
            <p:ph type="body" idx="1"/>
          </p:nvPr>
        </p:nvSpPr>
        <p:spPr bwMode="auto">
          <a:xfrm>
            <a:off x="685800" y="4343400"/>
            <a:ext cx="5486400" cy="4114800"/>
          </a:xfrm>
          <a:prstGeom prst="rect">
            <a:avLst/>
          </a:prstGeom>
          <a:noFill/>
          <a:ln>
            <a:solidFill>
              <a:srgbClr val="000000"/>
            </a:solidFill>
            <a:miter lim="800000"/>
            <a:headEnd/>
            <a:tailEnd/>
          </a:ln>
        </p:spPr>
        <p:txBody>
          <a:bodyPr>
            <a:prstTxWarp prst="textNoShape">
              <a:avLst/>
            </a:prstTxWarp>
          </a:bodyPr>
          <a:lstStyle/>
          <a:p>
            <a:pPr defTabSz="457200">
              <a:spcBef>
                <a:spcPct val="0"/>
              </a:spcBef>
            </a:pPr>
            <a:r>
              <a:rPr lang="en-US" sz="1600" dirty="0" smtClean="0"/>
              <a:t>. </a:t>
            </a:r>
            <a:r>
              <a:rPr lang="en-US" sz="1600" dirty="0"/>
              <a:t>Numerous books have been written because it’s hard to get anything published in peer reviewed journals questioning the importance of cholesterol or dietary fat as the cause of coronary disease due to the power of the cholesterol cartel.  </a:t>
            </a:r>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Ridiculous ads touting</a:t>
            </a:r>
            <a:r>
              <a:rPr lang="en-US" baseline="0" dirty="0" smtClean="0"/>
              <a:t> heart health that are endorsed by the American Heart Association</a:t>
            </a:r>
            <a:endParaRPr lang="en-US" dirty="0"/>
          </a:p>
        </p:txBody>
      </p:sp>
      <p:sp>
        <p:nvSpPr>
          <p:cNvPr id="4" name="Slide Number Placeholder 3"/>
          <p:cNvSpPr>
            <a:spLocks noGrp="1"/>
          </p:cNvSpPr>
          <p:nvPr>
            <p:ph type="sldNum" sz="quarter" idx="10"/>
          </p:nvPr>
        </p:nvSpPr>
        <p:spPr/>
        <p:txBody>
          <a:bodyPr/>
          <a:lstStyle/>
          <a:p>
            <a:pPr>
              <a:defRPr/>
            </a:pPr>
            <a:fld id="{F17FD7F6-76F0-4134-89DA-EE25BFB13956}" type="slidenum">
              <a:rPr lang="en-US" smtClean="0"/>
              <a:pPr>
                <a:defRPr/>
              </a:pPr>
              <a:t>74</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a:t>
            </a:r>
            <a:r>
              <a:rPr lang="en-US" baseline="0" dirty="0" smtClean="0"/>
              <a:t> enthusiasts want </a:t>
            </a:r>
            <a:r>
              <a:rPr lang="en-US" baseline="0" dirty="0" err="1" smtClean="0"/>
              <a:t>statins</a:t>
            </a:r>
            <a:r>
              <a:rPr lang="en-US" baseline="0" dirty="0" smtClean="0"/>
              <a:t> to be added to drinking water, like fluoride and more recently, to make them available free next to salt, pepper, ketchup and mustard at fast food chains</a:t>
            </a:r>
            <a:endParaRPr lang="en-US" dirty="0"/>
          </a:p>
        </p:txBody>
      </p:sp>
      <p:sp>
        <p:nvSpPr>
          <p:cNvPr id="4" name="Slide Number Placeholder 3"/>
          <p:cNvSpPr>
            <a:spLocks noGrp="1"/>
          </p:cNvSpPr>
          <p:nvPr>
            <p:ph type="sldNum" sz="quarter" idx="10"/>
          </p:nvPr>
        </p:nvSpPr>
        <p:spPr/>
        <p:txBody>
          <a:bodyPr/>
          <a:lstStyle/>
          <a:p>
            <a:pPr>
              <a:defRPr/>
            </a:pPr>
            <a:fld id="{F17FD7F6-76F0-4134-89DA-EE25BFB13956}" type="slidenum">
              <a:rPr lang="en-US" smtClean="0"/>
              <a:pPr>
                <a:defRPr/>
              </a:pPr>
              <a:t>75</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bwMode="auto">
          <a:noFill/>
          <a:ln>
            <a:solidFill>
              <a:srgbClr val="000000"/>
            </a:solidFill>
            <a:miter lim="800000"/>
            <a:headEnd/>
            <a:tailEnd/>
          </a:ln>
        </p:spPr>
      </p:sp>
      <p:sp>
        <p:nvSpPr>
          <p:cNvPr id="1310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err="1" smtClean="0"/>
              <a:t>Allopathy</a:t>
            </a:r>
            <a:r>
              <a:rPr lang="en-US" dirty="0" smtClean="0"/>
              <a:t> refers to the treatment of disease by conventional means, i.e., with drugs having opposite effects to the symptoms. Often contrasted with </a:t>
            </a:r>
            <a:r>
              <a:rPr lang="en-US" b="1" dirty="0" smtClean="0"/>
              <a:t>homeopathy coined by Samuel Hahnemann, the founder of homeopathy.[1] It meant "other than the disease" and it was intended, among other things, to point out how regular doctors used methods that Hahnemann felt had nothing to do with the disharmony produced by disease, merely addressing symptoms, which, in Hahnemann's view, meant that these methods were harmful to the patients.[1]</a:t>
            </a:r>
          </a:p>
          <a:p>
            <a:pPr>
              <a:spcBef>
                <a:spcPct val="0"/>
              </a:spcBef>
            </a:pPr>
            <a:endParaRPr lang="en-US" b="1" dirty="0" smtClean="0"/>
          </a:p>
          <a:p>
            <a:pPr>
              <a:spcBef>
                <a:spcPct val="0"/>
              </a:spcBef>
            </a:pPr>
            <a:r>
              <a:rPr lang="en-US" b="1" dirty="0" smtClean="0"/>
              <a:t>Originally intended as a characterization of standard medicine in the early 19th century, these terms were rejected by mainstream physicians and quickly acquired negative overtones</a:t>
            </a:r>
            <a:endParaRPr lang="en-US" dirty="0" smtClean="0"/>
          </a:p>
        </p:txBody>
      </p:sp>
      <p:sp>
        <p:nvSpPr>
          <p:cNvPr id="1310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284821-9DE0-4DE4-B05A-E5D132FEF2C9}" type="slidenum">
              <a:rPr lang="en-US">
                <a:latin typeface="Arial" pitchFamily="-60" charset="0"/>
                <a:ea typeface="ＭＳ Ｐゴシック" pitchFamily="-60" charset="-128"/>
                <a:cs typeface="ＭＳ Ｐゴシック" pitchFamily="-60" charset="-128"/>
              </a:rPr>
              <a:pPr fontAlgn="base">
                <a:spcBef>
                  <a:spcPct val="0"/>
                </a:spcBef>
                <a:spcAft>
                  <a:spcPct val="0"/>
                </a:spcAft>
              </a:pPr>
              <a:t>76</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are some quotes</a:t>
            </a:r>
            <a:r>
              <a:rPr lang="en-US" baseline="0" dirty="0" smtClean="0"/>
              <a:t> from others that are relevant and instructive</a:t>
            </a:r>
            <a:endParaRPr lang="en-US" dirty="0"/>
          </a:p>
        </p:txBody>
      </p:sp>
      <p:sp>
        <p:nvSpPr>
          <p:cNvPr id="4" name="Slide Number Placeholder 3"/>
          <p:cNvSpPr>
            <a:spLocks noGrp="1"/>
          </p:cNvSpPr>
          <p:nvPr>
            <p:ph type="sldNum" sz="quarter" idx="10"/>
          </p:nvPr>
        </p:nvSpPr>
        <p:spPr/>
        <p:txBody>
          <a:bodyPr/>
          <a:lstStyle/>
          <a:p>
            <a:pPr>
              <a:defRPr/>
            </a:pPr>
            <a:fld id="{F17FD7F6-76F0-4134-89DA-EE25BFB13956}" type="slidenum">
              <a:rPr lang="en-US" smtClean="0"/>
              <a:pPr>
                <a:defRPr/>
              </a:pPr>
              <a:t>89</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17FD7F6-76F0-4134-89DA-EE25BFB13956}" type="slidenum">
              <a:rPr lang="en-US" smtClean="0"/>
              <a:pPr>
                <a:defRPr/>
              </a:pPr>
              <a:t>90</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8266AED-3BBC-4140-8DCC-1B1A0C4B4FB1}" type="slidenum">
              <a:rPr lang="en-US"/>
              <a:pPr/>
              <a:t>91</a:t>
            </a:fld>
            <a:endParaRPr lang="en-US"/>
          </a:p>
        </p:txBody>
      </p:sp>
      <p:sp>
        <p:nvSpPr>
          <p:cNvPr id="235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defTabSz="457200" eaLnBrk="1" hangingPunct="1"/>
            <a:fld id="{93F57BCA-68C4-A44E-B069-6E182F183CA9}" type="slidenum">
              <a:rPr lang="en-US" sz="1200"/>
              <a:pPr algn="r" defTabSz="457200" eaLnBrk="1" hangingPunct="1"/>
              <a:t>91</a:t>
            </a:fld>
            <a:endParaRPr lang="en-US" sz="1200"/>
          </a:p>
        </p:txBody>
      </p:sp>
      <p:sp>
        <p:nvSpPr>
          <p:cNvPr id="23555"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3556"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prstTxWarp prst="textNoShape">
              <a:avLst/>
            </a:prstTxWarp>
          </a:bodyPr>
          <a:lstStyle/>
          <a:p>
            <a:pPr defTabSz="457200">
              <a:spcBef>
                <a:spcPct val="0"/>
              </a:spcBef>
            </a:pPr>
            <a:r>
              <a:rPr lang="en-US" dirty="0"/>
              <a:t>I doubt very much that I will see the demise of the lipid hypothesis in my lifetime, but I am confident that the </a:t>
            </a:r>
            <a:r>
              <a:rPr lang="en-US" dirty="0" smtClean="0"/>
              <a:t>truth </a:t>
            </a:r>
            <a:r>
              <a:rPr lang="en-US" dirty="0"/>
              <a:t>will out as more competent causes of coronary heart disease are elucidated, some of which</a:t>
            </a:r>
            <a:r>
              <a:rPr lang="en-US" dirty="0" smtClean="0"/>
              <a:t> were suggested in </a:t>
            </a:r>
            <a:r>
              <a:rPr lang="en-US" dirty="0"/>
              <a:t>my</a:t>
            </a:r>
            <a:r>
              <a:rPr lang="en-US" dirty="0" smtClean="0"/>
              <a:t> previous</a:t>
            </a:r>
            <a:r>
              <a:rPr lang="en-US" baseline="0" dirty="0" smtClean="0"/>
              <a:t> presentation and will </a:t>
            </a:r>
            <a:r>
              <a:rPr lang="en-US" baseline="0" dirty="0" err="1" smtClean="0"/>
              <a:t>likrely</a:t>
            </a:r>
            <a:r>
              <a:rPr lang="en-US" baseline="0" dirty="0" smtClean="0"/>
              <a:t> be expanded on by Dr. </a:t>
            </a:r>
            <a:r>
              <a:rPr lang="en-US" baseline="0" dirty="0" err="1" smtClean="0"/>
              <a:t>McCully</a:t>
            </a:r>
            <a:r>
              <a:rPr lang="en-US" baseline="0" dirty="0" smtClean="0"/>
              <a:t>.  Thank you for your kind attention.</a:t>
            </a:r>
            <a:r>
              <a:rPr lang="en-US" dirty="0" smtClean="0"/>
              <a:t>.  </a:t>
            </a:r>
            <a:endParaRPr lang="en-US" dirty="0"/>
          </a:p>
          <a:p>
            <a:pPr defTabSz="457200">
              <a:spcBef>
                <a:spcPct val="0"/>
              </a:spcBef>
            </a:pPr>
            <a:endParaRPr lang="en-US" dirty="0"/>
          </a:p>
          <a:p>
            <a:pPr defTabSz="457200">
              <a:spcBef>
                <a:spcPct val="0"/>
              </a:spcBef>
            </a:pPr>
            <a:r>
              <a:rPr lang="en-US" dirty="0"/>
              <a:t>Thank you for your kind attention and for not stoning me (as the Finns wanted to do to </a:t>
            </a:r>
            <a:r>
              <a:rPr lang="en-US" dirty="0" err="1"/>
              <a:t>Uffe</a:t>
            </a:r>
            <a:r>
              <a:rPr lang="en-US" dirty="0"/>
              <a:t>) for expressing these opinions,  I suspect that many of you will understandably  consider them heretical, but will also find them difficult to refute.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149969D-D022-4279-A727-F83C81E2C918}" type="datetimeFigureOut">
              <a:rPr lang="en-US"/>
              <a:pPr>
                <a:defRPr/>
              </a:pPr>
              <a:t>6/22/2014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BC66D0-D991-4520-A940-8F1D1E61193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05C03D9-1B6F-4C3C-9267-0E680CB8ED81}" type="datetimeFigureOut">
              <a:rPr lang="en-US"/>
              <a:pPr>
                <a:defRPr/>
              </a:pPr>
              <a:t>6/22/2014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903168-AF7C-4AB3-BD43-79F8BEDB3E3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A50E7BF-78AE-4A3D-93A0-807589F81C71}" type="datetimeFigureOut">
              <a:rPr lang="en-US"/>
              <a:pPr>
                <a:defRPr/>
              </a:pPr>
              <a:t>6/22/2014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8137B3-0F14-4280-BBC9-CFFF7E07A97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5FBFEFF-47B1-441F-8D3D-070A13D507A4}" type="datetimeFigureOut">
              <a:rPr lang="en-US"/>
              <a:pPr>
                <a:defRPr/>
              </a:pPr>
              <a:t>6/22/2014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0CEF91-9AAC-4554-A4AD-77DDF244430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D37C71C-BD4E-4EBE-BED1-E5B6D324ECD0}" type="datetimeFigureOut">
              <a:rPr lang="en-US"/>
              <a:pPr>
                <a:defRPr/>
              </a:pPr>
              <a:t>6/22/2014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D0882B1-2794-4DE7-9E75-6DB83572756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AD75B9A-6C03-4087-B8A2-1C05B492478B}" type="datetimeFigureOut">
              <a:rPr lang="en-US"/>
              <a:pPr>
                <a:defRPr/>
              </a:pPr>
              <a:t>6/22/2014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B33C2F6-5EBD-4F96-9DA0-06E720ACC0F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8C33F68-9E15-4B15-A30C-D7CB6234E000}" type="datetimeFigureOut">
              <a:rPr lang="en-US"/>
              <a:pPr>
                <a:defRPr/>
              </a:pPr>
              <a:t>6/22/2014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96EF7B0-FD0A-405B-8388-6A597E2FE02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643F5DC-AC27-432D-8076-7BB332602E7D}" type="datetimeFigureOut">
              <a:rPr lang="en-US"/>
              <a:pPr>
                <a:defRPr/>
              </a:pPr>
              <a:t>6/22/2014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496F263-652B-48F6-A315-39AC0B97B98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1499243-BCCB-49E9-97A7-4A2DC511B87A}" type="datetimeFigureOut">
              <a:rPr lang="en-US"/>
              <a:pPr>
                <a:defRPr/>
              </a:pPr>
              <a:t>6/22/2014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8D35D6A-1861-42F6-8F99-FD470466C72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190757C-D130-4F72-A2EC-C163D1187E78}" type="datetimeFigureOut">
              <a:rPr lang="en-US"/>
              <a:pPr>
                <a:defRPr/>
              </a:pPr>
              <a:t>6/22/2014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78258B4-D6F7-42EB-86DF-4A850869117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B477D0F-2A12-4E2B-B4D5-66D6E52BD8D2}" type="datetimeFigureOut">
              <a:rPr lang="en-US"/>
              <a:pPr>
                <a:defRPr/>
              </a:pPr>
              <a:t>6/22/2014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A0FD4EF-7736-4B5B-A07B-08391198DF5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alpha val="96077"/>
          </a:srgb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4023C3C7-50AB-4751-81C9-524E28D7B423}" type="datetimeFigureOut">
              <a:rPr lang="en-US"/>
              <a:pPr>
                <a:defRPr/>
              </a:pPr>
              <a:t>6/22/2014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59356A1C-428B-433D-87F8-33DC35224601}"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60" charset="-128"/>
          <a:cs typeface="ＭＳ Ｐゴシック" pitchFamily="-60" charset="-128"/>
        </a:defRPr>
      </a:lvl1pPr>
      <a:lvl2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2pPr>
      <a:lvl3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3pPr>
      <a:lvl4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4pPr>
      <a:lvl5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5pPr>
      <a:lvl6pPr marL="4572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6pPr>
      <a:lvl7pPr marL="9144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7pPr>
      <a:lvl8pPr marL="13716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8pPr>
      <a:lvl9pPr marL="18288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9pPr>
    </p:titleStyle>
    <p:bodyStyle>
      <a:lvl1pPr marL="342900" indent="-342900" algn="l" defTabSz="457200" rtl="0" eaLnBrk="0" fontAlgn="base" hangingPunct="0">
        <a:spcBef>
          <a:spcPct val="20000"/>
        </a:spcBef>
        <a:spcAft>
          <a:spcPct val="0"/>
        </a:spcAft>
        <a:buFont typeface="Arial" pitchFamily="-60" charset="0"/>
        <a:buChar char="•"/>
        <a:defRPr sz="3200" kern="1200">
          <a:solidFill>
            <a:schemeClr val="tx1"/>
          </a:solidFill>
          <a:latin typeface="+mn-lt"/>
          <a:ea typeface="ＭＳ Ｐゴシック" pitchFamily="-60" charset="-128"/>
          <a:cs typeface="ＭＳ Ｐゴシック" pitchFamily="-60" charset="-128"/>
        </a:defRPr>
      </a:lvl1pPr>
      <a:lvl2pPr marL="742950" indent="-285750" algn="l" defTabSz="457200" rtl="0" eaLnBrk="0" fontAlgn="base" hangingPunct="0">
        <a:spcBef>
          <a:spcPct val="20000"/>
        </a:spcBef>
        <a:spcAft>
          <a:spcPct val="0"/>
        </a:spcAft>
        <a:buFont typeface="Arial" pitchFamily="-60" charset="0"/>
        <a:buChar char="–"/>
        <a:defRPr sz="2800" kern="1200">
          <a:solidFill>
            <a:schemeClr val="tx1"/>
          </a:solidFill>
          <a:latin typeface="+mn-lt"/>
          <a:ea typeface="ＭＳ Ｐゴシック" pitchFamily="-60" charset="-128"/>
          <a:cs typeface="+mn-cs"/>
        </a:defRPr>
      </a:lvl2pPr>
      <a:lvl3pPr marL="1143000" indent="-228600" algn="l" defTabSz="457200" rtl="0" eaLnBrk="0" fontAlgn="base" hangingPunct="0">
        <a:spcBef>
          <a:spcPct val="20000"/>
        </a:spcBef>
        <a:spcAft>
          <a:spcPct val="0"/>
        </a:spcAft>
        <a:buFont typeface="Arial" pitchFamily="-60" charset="0"/>
        <a:buChar char="•"/>
        <a:defRPr sz="2400" kern="1200">
          <a:solidFill>
            <a:schemeClr val="tx1"/>
          </a:solidFill>
          <a:latin typeface="+mn-lt"/>
          <a:ea typeface="ＭＳ Ｐゴシック" pitchFamily="-60" charset="-128"/>
          <a:cs typeface="+mn-cs"/>
        </a:defRPr>
      </a:lvl3pPr>
      <a:lvl4pPr marL="1600200" indent="-228600" algn="l" defTabSz="457200" rtl="0" eaLnBrk="0" fontAlgn="base" hangingPunct="0">
        <a:spcBef>
          <a:spcPct val="20000"/>
        </a:spcBef>
        <a:spcAft>
          <a:spcPct val="0"/>
        </a:spcAft>
        <a:buFont typeface="Arial" pitchFamily="-60" charset="0"/>
        <a:buChar char="–"/>
        <a:defRPr sz="2000" kern="1200">
          <a:solidFill>
            <a:schemeClr val="tx1"/>
          </a:solidFill>
          <a:latin typeface="+mn-lt"/>
          <a:ea typeface="ＭＳ Ｐゴシック" pitchFamily="-60" charset="-128"/>
          <a:cs typeface="+mn-cs"/>
        </a:defRPr>
      </a:lvl4pPr>
      <a:lvl5pPr marL="2057400" indent="-228600" algn="l" defTabSz="457200" rtl="0" eaLnBrk="0" fontAlgn="base" hangingPunct="0">
        <a:spcBef>
          <a:spcPct val="20000"/>
        </a:spcBef>
        <a:spcAft>
          <a:spcPct val="0"/>
        </a:spcAft>
        <a:buFont typeface="Arial" pitchFamily="-60" charset="0"/>
        <a:buChar char="»"/>
        <a:defRPr sz="2000" kern="1200">
          <a:solidFill>
            <a:schemeClr val="tx1"/>
          </a:solidFill>
          <a:latin typeface="+mn-lt"/>
          <a:ea typeface="ＭＳ Ｐゴシック" pitchFamily="-60"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d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df"/><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d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7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7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2"/>
            </a:gs>
            <a:gs pos="50000">
              <a:srgbClr val="276FD9"/>
            </a:gs>
            <a:gs pos="100000">
              <a:schemeClr val="accent2"/>
            </a:gs>
          </a:gsLst>
          <a:lin ang="0" scaled="1"/>
        </a:gradFill>
        <a:effectLst/>
      </p:bgPr>
    </p:bg>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0" y="0"/>
            <a:ext cx="9067800" cy="6401753"/>
          </a:xfrm>
          <a:prstGeom prst="rect">
            <a:avLst/>
          </a:prstGeom>
          <a:noFill/>
          <a:ln w="9525">
            <a:noFill/>
            <a:miter lim="800000"/>
            <a:headEnd/>
            <a:tailEnd/>
          </a:ln>
        </p:spPr>
        <p:txBody>
          <a:bodyPr>
            <a:prstTxWarp prst="textNoShape">
              <a:avLst/>
            </a:prstTxWarp>
            <a:spAutoFit/>
          </a:bodyPr>
          <a:lstStyle/>
          <a:p>
            <a:pPr algn="ctr" eaLnBrk="0" hangingPunct="0"/>
            <a:endParaRPr lang="en-US" sz="2800" b="1" dirty="0">
              <a:solidFill>
                <a:srgbClr val="FFFF00"/>
              </a:solidFill>
              <a:latin typeface="Verdana" pitchFamily="-60" charset="0"/>
            </a:endParaRPr>
          </a:p>
          <a:p>
            <a:pPr algn="ctr" eaLnBrk="0" hangingPunct="0"/>
            <a:r>
              <a:rPr lang="en-US" sz="2800" b="1" dirty="0">
                <a:solidFill>
                  <a:srgbClr val="FFFF00"/>
                </a:solidFill>
                <a:latin typeface="Verdana" pitchFamily="-60" charset="0"/>
              </a:rPr>
              <a:t>THIRD INTERNATIONAL CONFERENCE</a:t>
            </a:r>
          </a:p>
          <a:p>
            <a:pPr algn="ctr" eaLnBrk="0" hangingPunct="0"/>
            <a:r>
              <a:rPr lang="en-US" sz="2800" b="1" dirty="0">
                <a:solidFill>
                  <a:srgbClr val="FFFF00"/>
                </a:solidFill>
                <a:latin typeface="Verdana" pitchFamily="-60" charset="0"/>
              </a:rPr>
              <a:t>ON ADVANCED CARDIAC SCIENCES</a:t>
            </a:r>
          </a:p>
          <a:p>
            <a:pPr algn="ctr" eaLnBrk="0" hangingPunct="0"/>
            <a:endParaRPr lang="en-US" sz="1200" b="1" dirty="0">
              <a:solidFill>
                <a:srgbClr val="FFFF00"/>
              </a:solidFill>
              <a:latin typeface="Verdana" pitchFamily="-60" charset="0"/>
            </a:endParaRPr>
          </a:p>
          <a:p>
            <a:pPr algn="ctr" eaLnBrk="0" hangingPunct="0"/>
            <a:r>
              <a:rPr lang="en-US" sz="2800" b="1" dirty="0">
                <a:solidFill>
                  <a:srgbClr val="FFFF00"/>
                </a:solidFill>
                <a:latin typeface="Calibri"/>
              </a:rPr>
              <a:t>The Heart As King of Organs</a:t>
            </a:r>
            <a:endParaRPr lang="en-US" dirty="0">
              <a:solidFill>
                <a:srgbClr val="FFFF00"/>
              </a:solidFill>
              <a:latin typeface="Calibri"/>
            </a:endParaRPr>
          </a:p>
          <a:p>
            <a:pPr eaLnBrk="0" hangingPunct="0"/>
            <a:endParaRPr lang="en-US" sz="1200" dirty="0">
              <a:solidFill>
                <a:srgbClr val="FFFF00"/>
              </a:solidFill>
              <a:latin typeface="Calibri"/>
            </a:endParaRPr>
          </a:p>
          <a:p>
            <a:pPr algn="ctr" eaLnBrk="0" hangingPunct="0"/>
            <a:r>
              <a:rPr lang="en-US" b="1" dirty="0">
                <a:solidFill>
                  <a:srgbClr val="FFFF00"/>
                </a:solidFill>
                <a:latin typeface="Calibri"/>
              </a:rPr>
              <a:t>PRINCE SULTAN CARDIAC CENTER</a:t>
            </a:r>
            <a:endParaRPr lang="en-US" dirty="0">
              <a:solidFill>
                <a:srgbClr val="FFFF00"/>
              </a:solidFill>
              <a:latin typeface="Calibri"/>
            </a:endParaRPr>
          </a:p>
          <a:p>
            <a:pPr algn="ctr" eaLnBrk="0" hangingPunct="0"/>
            <a:r>
              <a:rPr lang="en-US" sz="2000" dirty="0">
                <a:solidFill>
                  <a:srgbClr val="FFFF00"/>
                </a:solidFill>
                <a:latin typeface="Calibri"/>
              </a:rPr>
              <a:t>Al </a:t>
            </a:r>
            <a:r>
              <a:rPr lang="en-US" sz="2000" dirty="0" err="1">
                <a:solidFill>
                  <a:srgbClr val="FFFF00"/>
                </a:solidFill>
                <a:latin typeface="Calibri"/>
              </a:rPr>
              <a:t>Ahsa</a:t>
            </a:r>
            <a:r>
              <a:rPr lang="en-US" sz="2000" dirty="0">
                <a:solidFill>
                  <a:srgbClr val="FFFF00"/>
                </a:solidFill>
                <a:latin typeface="Calibri"/>
              </a:rPr>
              <a:t>, Saudi Arabia, September 27-30, </a:t>
            </a:r>
            <a:r>
              <a:rPr lang="en-US" sz="2000" dirty="0" smtClean="0">
                <a:solidFill>
                  <a:srgbClr val="FFFF00"/>
                </a:solidFill>
                <a:latin typeface="Calibri"/>
              </a:rPr>
              <a:t>2010</a:t>
            </a:r>
          </a:p>
          <a:p>
            <a:pPr eaLnBrk="0" hangingPunct="0"/>
            <a:endParaRPr lang="en-US" sz="2000" dirty="0" smtClean="0">
              <a:solidFill>
                <a:srgbClr val="FFFF00"/>
              </a:solidFill>
              <a:latin typeface="Calibri"/>
            </a:endParaRPr>
          </a:p>
          <a:p>
            <a:pPr algn="ctr" eaLnBrk="0" hangingPunct="0"/>
            <a:r>
              <a:rPr lang="en-US" sz="3200" b="1" dirty="0" smtClean="0">
                <a:solidFill>
                  <a:srgbClr val="FFFF00"/>
                </a:solidFill>
                <a:latin typeface="Helvetica" pitchFamily="-60" charset="0"/>
              </a:rPr>
              <a:t>Why Stress Is A Far More Important Cause</a:t>
            </a:r>
          </a:p>
          <a:p>
            <a:pPr algn="ctr" eaLnBrk="0" hangingPunct="0"/>
            <a:r>
              <a:rPr lang="en-US" sz="3200" b="1" dirty="0" smtClean="0">
                <a:solidFill>
                  <a:srgbClr val="FFFF00"/>
                </a:solidFill>
                <a:latin typeface="Helvetica" pitchFamily="-60" charset="0"/>
              </a:rPr>
              <a:t>Of Coronary Disease Than Cholesterol </a:t>
            </a:r>
            <a:endParaRPr lang="en-US" sz="1400" b="1" dirty="0" smtClean="0">
              <a:solidFill>
                <a:srgbClr val="FFFF00"/>
              </a:solidFill>
              <a:latin typeface="Helvetica" pitchFamily="-60" charset="0"/>
            </a:endParaRPr>
          </a:p>
          <a:p>
            <a:pPr algn="ctr" eaLnBrk="0" hangingPunct="0"/>
            <a:r>
              <a:rPr lang="en-US" sz="1600" dirty="0">
                <a:solidFill>
                  <a:srgbClr val="FFFF00"/>
                </a:solidFill>
                <a:latin typeface="Helvetica" pitchFamily="-60" charset="0"/>
              </a:rPr>
              <a:t>Paul J. Rosch, M.D., F.A.C.P.</a:t>
            </a:r>
          </a:p>
          <a:p>
            <a:pPr algn="ctr" eaLnBrk="0" hangingPunct="0"/>
            <a:endParaRPr lang="en-US" sz="1200" dirty="0">
              <a:solidFill>
                <a:srgbClr val="FFFF00"/>
              </a:solidFill>
              <a:latin typeface="Helvetica" pitchFamily="-60" charset="0"/>
            </a:endParaRPr>
          </a:p>
          <a:p>
            <a:pPr algn="ctr" eaLnBrk="0" hangingPunct="0"/>
            <a:r>
              <a:rPr lang="en-US" sz="1600" dirty="0">
                <a:solidFill>
                  <a:srgbClr val="FFFF00"/>
                </a:solidFill>
                <a:latin typeface="Helvetica" pitchFamily="-60" charset="0"/>
              </a:rPr>
              <a:t>President, The American Institute of Stress</a:t>
            </a:r>
          </a:p>
          <a:p>
            <a:pPr algn="ctr" eaLnBrk="0" hangingPunct="0"/>
            <a:endParaRPr lang="en-US" sz="800" dirty="0">
              <a:solidFill>
                <a:srgbClr val="FFFF00"/>
              </a:solidFill>
              <a:latin typeface="Helvetica" pitchFamily="-60" charset="0"/>
            </a:endParaRPr>
          </a:p>
          <a:p>
            <a:pPr algn="ctr" eaLnBrk="0" hangingPunct="0"/>
            <a:r>
              <a:rPr lang="en-US" sz="1600" dirty="0">
                <a:solidFill>
                  <a:srgbClr val="FFFF00"/>
                </a:solidFill>
                <a:latin typeface="Helvetica" pitchFamily="-60" charset="0"/>
              </a:rPr>
              <a:t>Clinical Professor</a:t>
            </a:r>
            <a:r>
              <a:rPr lang="en-US" dirty="0">
                <a:solidFill>
                  <a:srgbClr val="FFFF00"/>
                </a:solidFill>
                <a:latin typeface="Helvetica" pitchFamily="-60" charset="0"/>
              </a:rPr>
              <a:t> </a:t>
            </a:r>
            <a:r>
              <a:rPr lang="en-US" sz="1600" dirty="0">
                <a:solidFill>
                  <a:srgbClr val="FFFF00"/>
                </a:solidFill>
                <a:latin typeface="Helvetica" pitchFamily="-60" charset="0"/>
              </a:rPr>
              <a:t>of Medicine and Psychiatry</a:t>
            </a:r>
          </a:p>
          <a:p>
            <a:pPr algn="ctr" eaLnBrk="0" hangingPunct="0"/>
            <a:r>
              <a:rPr lang="en-US" sz="1600" dirty="0">
                <a:solidFill>
                  <a:srgbClr val="FFFF00"/>
                </a:solidFill>
                <a:latin typeface="Helvetica" pitchFamily="-60" charset="0"/>
              </a:rPr>
              <a:t>New York Medical College</a:t>
            </a:r>
          </a:p>
          <a:p>
            <a:pPr algn="ctr" eaLnBrk="0" hangingPunct="0"/>
            <a:endParaRPr lang="en-US" sz="800" dirty="0">
              <a:solidFill>
                <a:srgbClr val="FFFF00"/>
              </a:solidFill>
              <a:latin typeface="Helvetica" pitchFamily="-60" charset="0"/>
            </a:endParaRPr>
          </a:p>
          <a:p>
            <a:pPr algn="ctr" eaLnBrk="0" hangingPunct="0"/>
            <a:r>
              <a:rPr lang="en-US" sz="1600" dirty="0">
                <a:solidFill>
                  <a:srgbClr val="FFFF00"/>
                </a:solidFill>
                <a:latin typeface="Helvetica" pitchFamily="-60" charset="0"/>
              </a:rPr>
              <a:t>Honorary Vice President</a:t>
            </a:r>
          </a:p>
          <a:p>
            <a:pPr algn="ctr" eaLnBrk="0" hangingPunct="0"/>
            <a:r>
              <a:rPr lang="en-US" sz="1600" dirty="0">
                <a:solidFill>
                  <a:srgbClr val="FFFF00"/>
                </a:solidFill>
                <a:latin typeface="Helvetica" pitchFamily="-60" charset="0"/>
              </a:rPr>
              <a:t>International Stress Management Association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685800" y="341313"/>
            <a:ext cx="7772400" cy="1268412"/>
          </a:xfrm>
        </p:spPr>
        <p:txBody>
          <a:bodyPr/>
          <a:lstStyle/>
          <a:p>
            <a:pPr eaLnBrk="1" hangingPunct="1"/>
            <a:r>
              <a:rPr lang="en-US" sz="3600" b="1" smtClean="0">
                <a:solidFill>
                  <a:srgbClr val="FF0000"/>
                </a:solidFill>
              </a:rPr>
              <a:t>THE CHOLESTEROL - CHD HYPOTHESIS</a:t>
            </a:r>
          </a:p>
        </p:txBody>
      </p:sp>
      <p:sp>
        <p:nvSpPr>
          <p:cNvPr id="17410" name="Rectangle 3"/>
          <p:cNvSpPr>
            <a:spLocks noGrp="1" noChangeArrowheads="1"/>
          </p:cNvSpPr>
          <p:nvPr>
            <p:ph type="body" idx="1"/>
          </p:nvPr>
        </p:nvSpPr>
        <p:spPr>
          <a:xfrm>
            <a:off x="457200" y="1600200"/>
            <a:ext cx="8686800" cy="4525963"/>
          </a:xfrm>
        </p:spPr>
        <p:txBody>
          <a:bodyPr/>
          <a:lstStyle/>
          <a:p>
            <a:pPr indent="-228600" algn="just" eaLnBrk="1" hangingPunct="1">
              <a:lnSpc>
                <a:spcPct val="80000"/>
              </a:lnSpc>
              <a:buFont typeface="Wingdings" pitchFamily="-60" charset="2"/>
              <a:buNone/>
            </a:pPr>
            <a:r>
              <a:rPr lang="en-US" sz="2500" b="1">
                <a:solidFill>
                  <a:srgbClr val="FFFF00"/>
                </a:solidFill>
                <a:latin typeface="Arial" pitchFamily="-60" charset="0"/>
              </a:rPr>
              <a:t>Foods high in saturated fats </a:t>
            </a:r>
            <a:r>
              <a:rPr lang="en-US" sz="2500" b="1" smtClean="0">
                <a:solidFill>
                  <a:srgbClr val="FFFF00"/>
                </a:solidFill>
                <a:latin typeface="Arial" pitchFamily="-60" charset="0"/>
              </a:rPr>
              <a:t>and </a:t>
            </a:r>
            <a:r>
              <a:rPr lang="en-US" sz="2500" b="1">
                <a:solidFill>
                  <a:srgbClr val="FFFF00"/>
                </a:solidFill>
                <a:latin typeface="Arial" pitchFamily="-60" charset="0"/>
              </a:rPr>
              <a:t>cholesterol</a:t>
            </a:r>
            <a:r>
              <a:rPr lang="en-US" sz="2500" b="1" smtClean="0">
                <a:solidFill>
                  <a:srgbClr val="FFFF00"/>
                </a:solidFill>
                <a:latin typeface="Arial" pitchFamily="-60" charset="0"/>
              </a:rPr>
              <a:t> (beef,</a:t>
            </a:r>
          </a:p>
          <a:p>
            <a:pPr indent="-228600" algn="just" eaLnBrk="1" hangingPunct="1">
              <a:lnSpc>
                <a:spcPct val="80000"/>
              </a:lnSpc>
              <a:buFont typeface="Wingdings" pitchFamily="-60" charset="2"/>
              <a:buNone/>
            </a:pPr>
            <a:r>
              <a:rPr lang="en-US" sz="2500" b="1" smtClean="0">
                <a:solidFill>
                  <a:srgbClr val="FFFF00"/>
                </a:solidFill>
                <a:latin typeface="Arial" pitchFamily="-60" charset="0"/>
              </a:rPr>
              <a:t> butter, eggs) significantly raise blood cholesterol. </a:t>
            </a:r>
          </a:p>
          <a:p>
            <a:pPr indent="-228600" algn="just" eaLnBrk="1" hangingPunct="1">
              <a:lnSpc>
                <a:spcPct val="80000"/>
              </a:lnSpc>
              <a:buFont typeface="Wingdings" pitchFamily="-60" charset="2"/>
              <a:buNone/>
            </a:pPr>
            <a:endParaRPr lang="en-US" sz="1200" b="1">
              <a:solidFill>
                <a:srgbClr val="FFFF00"/>
              </a:solidFill>
              <a:latin typeface="Arial" pitchFamily="-60" charset="0"/>
            </a:endParaRPr>
          </a:p>
          <a:p>
            <a:pPr indent="-228600" algn="just" eaLnBrk="1" hangingPunct="1">
              <a:lnSpc>
                <a:spcPct val="80000"/>
              </a:lnSpc>
              <a:buFont typeface="Wingdings" pitchFamily="-60" charset="2"/>
              <a:buNone/>
            </a:pPr>
            <a:r>
              <a:rPr lang="en-US" sz="2500" b="1">
                <a:solidFill>
                  <a:srgbClr val="FFFF00"/>
                </a:solidFill>
                <a:latin typeface="Arial" pitchFamily="-60" charset="0"/>
              </a:rPr>
              <a:t>Elevated blood cholesterol</a:t>
            </a:r>
            <a:r>
              <a:rPr lang="en-US" sz="2500" b="1" smtClean="0">
                <a:solidFill>
                  <a:srgbClr val="FFFF00"/>
                </a:solidFill>
                <a:latin typeface="Arial" pitchFamily="-60" charset="0"/>
              </a:rPr>
              <a:t> causes </a:t>
            </a:r>
            <a:r>
              <a:rPr lang="en-US" sz="2500" b="1">
                <a:solidFill>
                  <a:srgbClr val="FFFF00"/>
                </a:solidFill>
                <a:latin typeface="Arial" pitchFamily="-60" charset="0"/>
              </a:rPr>
              <a:t>atherosclerosis</a:t>
            </a:r>
            <a:r>
              <a:rPr lang="en-US" sz="2500" b="1" smtClean="0">
                <a:solidFill>
                  <a:srgbClr val="FFFF00"/>
                </a:solidFill>
                <a:latin typeface="Arial" pitchFamily="-60" charset="0"/>
              </a:rPr>
              <a:t> that</a:t>
            </a:r>
          </a:p>
          <a:p>
            <a:pPr indent="-228600" algn="just" eaLnBrk="1" hangingPunct="1">
              <a:lnSpc>
                <a:spcPct val="80000"/>
              </a:lnSpc>
              <a:buFont typeface="Wingdings" pitchFamily="-60" charset="2"/>
              <a:buNone/>
            </a:pPr>
            <a:r>
              <a:rPr lang="en-US" sz="2500" b="1" smtClean="0">
                <a:solidFill>
                  <a:srgbClr val="FFFF00"/>
                </a:solidFill>
                <a:latin typeface="Arial" pitchFamily="-60" charset="0"/>
              </a:rPr>
              <a:t> blocks coronary blood flow, which eventually  results</a:t>
            </a:r>
          </a:p>
          <a:p>
            <a:pPr indent="-228600" algn="just" eaLnBrk="1" hangingPunct="1">
              <a:lnSpc>
                <a:spcPct val="80000"/>
              </a:lnSpc>
              <a:buFont typeface="Wingdings" pitchFamily="-60" charset="2"/>
              <a:buNone/>
            </a:pPr>
            <a:r>
              <a:rPr lang="en-US" sz="2500" b="1" smtClean="0">
                <a:solidFill>
                  <a:srgbClr val="FFFF00"/>
                </a:solidFill>
                <a:latin typeface="Arial" pitchFamily="-60" charset="0"/>
              </a:rPr>
              <a:t> in a myocardial infarction.</a:t>
            </a:r>
          </a:p>
          <a:p>
            <a:pPr indent="-228600" algn="just" eaLnBrk="1" hangingPunct="1">
              <a:lnSpc>
                <a:spcPct val="80000"/>
              </a:lnSpc>
              <a:buFont typeface="Arial" pitchFamily="-60" charset="0"/>
              <a:buNone/>
            </a:pPr>
            <a:r>
              <a:rPr lang="en-US" sz="1200" b="1" smtClean="0">
                <a:solidFill>
                  <a:srgbClr val="FFFF00"/>
                </a:solidFill>
                <a:latin typeface="Arial" pitchFamily="-60" charset="0"/>
              </a:rPr>
              <a:t> </a:t>
            </a:r>
          </a:p>
          <a:p>
            <a:pPr indent="-228600" algn="just" eaLnBrk="1" hangingPunct="1">
              <a:lnSpc>
                <a:spcPct val="80000"/>
              </a:lnSpc>
              <a:buFont typeface="Wingdings" pitchFamily="-60" charset="2"/>
              <a:buNone/>
            </a:pPr>
            <a:r>
              <a:rPr lang="en-US" sz="2500" b="1">
                <a:solidFill>
                  <a:srgbClr val="FFFF00"/>
                </a:solidFill>
                <a:latin typeface="Arial" pitchFamily="-60" charset="0"/>
              </a:rPr>
              <a:t>Coronary heart disease can </a:t>
            </a:r>
            <a:r>
              <a:rPr lang="en-US" sz="2500" b="1" smtClean="0">
                <a:solidFill>
                  <a:srgbClr val="FFFF00"/>
                </a:solidFill>
                <a:latin typeface="Arial" pitchFamily="-60" charset="0"/>
              </a:rPr>
              <a:t>be markedly reduced in</a:t>
            </a:r>
          </a:p>
          <a:p>
            <a:pPr indent="-228600" algn="just" eaLnBrk="1" hangingPunct="1">
              <a:lnSpc>
                <a:spcPct val="80000"/>
              </a:lnSpc>
              <a:buFont typeface="Wingdings" pitchFamily="-60" charset="2"/>
              <a:buNone/>
            </a:pPr>
            <a:r>
              <a:rPr lang="en-US" sz="2500" b="1" smtClean="0">
                <a:solidFill>
                  <a:srgbClr val="FFFF00"/>
                </a:solidFill>
                <a:latin typeface="Arial" pitchFamily="-60" charset="0"/>
              </a:rPr>
              <a:t> healthy people by strictly avoiding saturated fat or by</a:t>
            </a:r>
          </a:p>
          <a:p>
            <a:pPr indent="-228600" algn="just" eaLnBrk="1" hangingPunct="1">
              <a:lnSpc>
                <a:spcPct val="80000"/>
              </a:lnSpc>
              <a:buFont typeface="Wingdings" pitchFamily="-60" charset="2"/>
              <a:buNone/>
            </a:pPr>
            <a:r>
              <a:rPr lang="en-US" sz="2500" b="1" smtClean="0">
                <a:solidFill>
                  <a:srgbClr val="FFFF00"/>
                </a:solidFill>
                <a:latin typeface="Arial" pitchFamily="-60" charset="0"/>
              </a:rPr>
              <a:t> </a:t>
            </a:r>
            <a:r>
              <a:rPr lang="en-US" sz="2500" b="1">
                <a:solidFill>
                  <a:srgbClr val="FFFF00"/>
                </a:solidFill>
                <a:latin typeface="Arial" pitchFamily="-60" charset="0"/>
              </a:rPr>
              <a:t>administering cholesterol lowering </a:t>
            </a:r>
            <a:r>
              <a:rPr lang="en-US" sz="2500" b="1" smtClean="0">
                <a:solidFill>
                  <a:srgbClr val="FFFF00"/>
                </a:solidFill>
                <a:latin typeface="Arial" pitchFamily="-60" charset="0"/>
              </a:rPr>
              <a:t>drugs, particularly</a:t>
            </a:r>
          </a:p>
          <a:p>
            <a:pPr indent="-228600" algn="just" eaLnBrk="1" hangingPunct="1">
              <a:lnSpc>
                <a:spcPct val="80000"/>
              </a:lnSpc>
              <a:buFont typeface="Wingdings" pitchFamily="-60" charset="2"/>
              <a:buNone/>
            </a:pPr>
            <a:r>
              <a:rPr lang="en-US" sz="2500" b="1" smtClean="0">
                <a:solidFill>
                  <a:srgbClr val="FFFF00"/>
                </a:solidFill>
                <a:latin typeface="Arial" pitchFamily="-60" charset="0"/>
              </a:rPr>
              <a:t> statins.</a:t>
            </a:r>
            <a:r>
              <a:rPr lang="en-US" sz="2500" b="1" smtClean="0">
                <a:solidFill>
                  <a:srgbClr val="FFFF00"/>
                </a:solidFill>
                <a:latin typeface="Palatino" pitchFamily="-60" charset="0"/>
              </a:rPr>
              <a:t> </a:t>
            </a:r>
          </a:p>
          <a:p>
            <a:pPr indent="-228600" algn="just" eaLnBrk="1" hangingPunct="1">
              <a:lnSpc>
                <a:spcPct val="80000"/>
              </a:lnSpc>
              <a:buFont typeface="Wingdings" pitchFamily="-60" charset="2"/>
              <a:buNone/>
            </a:pPr>
            <a:endParaRPr lang="en-US" sz="2400" b="1" smtClean="0"/>
          </a:p>
          <a:p>
            <a:pPr indent="-228600" algn="ctr" eaLnBrk="1" hangingPunct="1">
              <a:lnSpc>
                <a:spcPct val="80000"/>
              </a:lnSpc>
              <a:buFont typeface="Wingdings" pitchFamily="-60" charset="2"/>
              <a:buNone/>
            </a:pPr>
            <a:r>
              <a:rPr lang="en-US" sz="3600" b="1" smtClean="0">
                <a:solidFill>
                  <a:srgbClr val="FF0000"/>
                </a:solidFill>
              </a:rPr>
              <a:t>NONE OF THESE CLAIMS ARE TRUE </a:t>
            </a:r>
            <a:endParaRPr lang="en-US" sz="4400" b="1">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a:xfrm>
            <a:off x="685800" y="752475"/>
            <a:ext cx="7772400" cy="593725"/>
          </a:xfrm>
        </p:spPr>
        <p:txBody>
          <a:bodyPr rtlCol="0">
            <a:normAutofit fontScale="90000"/>
          </a:bodyPr>
          <a:lstStyle/>
          <a:p>
            <a:pPr eaLnBrk="1" fontAlgn="auto" hangingPunct="1">
              <a:spcAft>
                <a:spcPts val="0"/>
              </a:spcAft>
              <a:defRPr/>
            </a:pPr>
            <a:r>
              <a:rPr lang="en-US" sz="4000" dirty="0" smtClean="0">
                <a:solidFill>
                  <a:srgbClr val="FF0000"/>
                </a:solidFill>
                <a:latin typeface="Palatino" pitchFamily="112" charset="0"/>
                <a:ea typeface="+mj-ea"/>
                <a:cs typeface="+mj-cs"/>
              </a:rPr>
              <a:t/>
            </a:r>
            <a:br>
              <a:rPr lang="en-US" sz="4000" dirty="0" smtClean="0">
                <a:solidFill>
                  <a:srgbClr val="FF0000"/>
                </a:solidFill>
                <a:latin typeface="Palatino" pitchFamily="112" charset="0"/>
                <a:ea typeface="+mj-ea"/>
                <a:cs typeface="+mj-cs"/>
              </a:rPr>
            </a:br>
            <a:r>
              <a:rPr lang="en-US" sz="4000" b="1" dirty="0" smtClean="0">
                <a:solidFill>
                  <a:srgbClr val="FF0000"/>
                </a:solidFill>
                <a:ea typeface="+mj-ea"/>
                <a:cs typeface="+mj-cs"/>
              </a:rPr>
              <a:t>CHOLESTEROL AND ATHEROSCLEROSIS</a:t>
            </a:r>
            <a:r>
              <a:rPr lang="en-US" b="1" dirty="0" smtClean="0">
                <a:solidFill>
                  <a:srgbClr val="FF0000"/>
                </a:solidFill>
                <a:latin typeface="Palatino" pitchFamily="112" charset="0"/>
                <a:ea typeface="+mj-ea"/>
                <a:cs typeface="+mj-cs"/>
              </a:rPr>
              <a:t/>
            </a:r>
            <a:br>
              <a:rPr lang="en-US" b="1" dirty="0" smtClean="0">
                <a:solidFill>
                  <a:srgbClr val="FF0000"/>
                </a:solidFill>
                <a:latin typeface="Palatino" pitchFamily="112" charset="0"/>
                <a:ea typeface="+mj-ea"/>
                <a:cs typeface="+mj-cs"/>
              </a:rPr>
            </a:br>
            <a:endParaRPr lang="en-US" dirty="0">
              <a:solidFill>
                <a:srgbClr val="FF0000"/>
              </a:solidFill>
              <a:latin typeface="Palatino" pitchFamily="112" charset="0"/>
              <a:ea typeface="+mj-ea"/>
              <a:cs typeface="+mj-cs"/>
            </a:endParaRPr>
          </a:p>
        </p:txBody>
      </p:sp>
      <p:sp>
        <p:nvSpPr>
          <p:cNvPr id="325635" name="Rectangle 3"/>
          <p:cNvSpPr>
            <a:spLocks noGrp="1" noChangeArrowheads="1"/>
          </p:cNvSpPr>
          <p:nvPr>
            <p:ph type="body" idx="1"/>
          </p:nvPr>
        </p:nvSpPr>
        <p:spPr>
          <a:xfrm>
            <a:off x="685800" y="1600200"/>
            <a:ext cx="7924800" cy="4724400"/>
          </a:xfrm>
        </p:spPr>
        <p:txBody>
          <a:bodyPr rtlCol="0">
            <a:normAutofit fontScale="92500"/>
          </a:bodyPr>
          <a:lstStyle/>
          <a:p>
            <a:pPr eaLnBrk="1" fontAlgn="auto" hangingPunct="1">
              <a:lnSpc>
                <a:spcPct val="80000"/>
              </a:lnSpc>
              <a:spcAft>
                <a:spcPts val="0"/>
              </a:spcAft>
              <a:buFont typeface="Wingdings" pitchFamily="112" charset="2"/>
              <a:buChar char="l"/>
              <a:defRPr/>
            </a:pPr>
            <a:endParaRPr lang="en-US" sz="1800" dirty="0" smtClean="0">
              <a:latin typeface="Palatino" pitchFamily="112" charset="0"/>
              <a:ea typeface="+mn-ea"/>
              <a:cs typeface="+mn-cs"/>
            </a:endParaRPr>
          </a:p>
          <a:p>
            <a:pPr algn="just" eaLnBrk="1" fontAlgn="auto" hangingPunct="1">
              <a:lnSpc>
                <a:spcPct val="80000"/>
              </a:lnSpc>
              <a:spcAft>
                <a:spcPts val="0"/>
              </a:spcAft>
              <a:buFont typeface="Wingdings" pitchFamily="112" charset="2"/>
              <a:buNone/>
              <a:defRPr/>
            </a:pPr>
            <a:r>
              <a:rPr lang="en-US" sz="2800" b="1" dirty="0" smtClean="0">
                <a:solidFill>
                  <a:srgbClr val="FFFF00"/>
                </a:solidFill>
                <a:latin typeface="Arial" pitchFamily="112" charset="0"/>
                <a:ea typeface="+mn-ea"/>
                <a:cs typeface="+mn-cs"/>
              </a:rPr>
              <a:t>CHOLESTEROL</a:t>
            </a:r>
            <a:r>
              <a:rPr lang="en-US" sz="2800" dirty="0" smtClean="0">
                <a:solidFill>
                  <a:srgbClr val="FFFF00"/>
                </a:solidFill>
                <a:latin typeface="Arial" pitchFamily="112" charset="0"/>
                <a:ea typeface="+mn-ea"/>
                <a:cs typeface="+mn-cs"/>
              </a:rPr>
              <a:t>  </a:t>
            </a:r>
            <a:r>
              <a:rPr lang="en-US" sz="2800" dirty="0">
                <a:solidFill>
                  <a:srgbClr val="FFFF00"/>
                </a:solidFill>
                <a:latin typeface="Arial" pitchFamily="112" charset="0"/>
                <a:ea typeface="+mn-ea"/>
                <a:cs typeface="+mn-cs"/>
              </a:rPr>
              <a:t>- from the Greek </a:t>
            </a:r>
            <a:r>
              <a:rPr lang="en-US" sz="2800" i="1" dirty="0" err="1">
                <a:solidFill>
                  <a:srgbClr val="FFFF00"/>
                </a:solidFill>
                <a:latin typeface="Arial" pitchFamily="112" charset="0"/>
                <a:ea typeface="+mn-ea"/>
                <a:cs typeface="+mn-cs"/>
              </a:rPr>
              <a:t>chole</a:t>
            </a:r>
            <a:r>
              <a:rPr lang="en-US" sz="2800" dirty="0">
                <a:solidFill>
                  <a:srgbClr val="FFFF00"/>
                </a:solidFill>
                <a:latin typeface="Arial" pitchFamily="112" charset="0"/>
                <a:ea typeface="+mn-ea"/>
                <a:cs typeface="+mn-cs"/>
              </a:rPr>
              <a:t> (bile) and </a:t>
            </a:r>
            <a:r>
              <a:rPr lang="en-US" sz="2800" i="1" dirty="0">
                <a:solidFill>
                  <a:srgbClr val="FFFF00"/>
                </a:solidFill>
                <a:latin typeface="Arial" pitchFamily="112" charset="0"/>
                <a:ea typeface="+mn-ea"/>
                <a:cs typeface="+mn-cs"/>
              </a:rPr>
              <a:t>stereos</a:t>
            </a:r>
            <a:r>
              <a:rPr lang="en-US" sz="2800" dirty="0">
                <a:solidFill>
                  <a:srgbClr val="FFFF00"/>
                </a:solidFill>
                <a:latin typeface="Arial" pitchFamily="112" charset="0"/>
                <a:ea typeface="+mn-ea"/>
                <a:cs typeface="+mn-cs"/>
              </a:rPr>
              <a:t> (solid) since it was found in gallstones. The</a:t>
            </a:r>
            <a:r>
              <a:rPr lang="en-US" sz="2800" dirty="0" smtClean="0">
                <a:solidFill>
                  <a:srgbClr val="FFFF00"/>
                </a:solidFill>
                <a:latin typeface="Arial" pitchFamily="112" charset="0"/>
                <a:ea typeface="+mn-ea"/>
                <a:cs typeface="+mn-cs"/>
              </a:rPr>
              <a:t>  (</a:t>
            </a:r>
            <a:r>
              <a:rPr lang="en-US" sz="2800" dirty="0" err="1" smtClean="0">
                <a:solidFill>
                  <a:srgbClr val="FFFF00"/>
                </a:solidFill>
                <a:latin typeface="Arial" pitchFamily="112" charset="0"/>
                <a:ea typeface="+mn-ea"/>
                <a:cs typeface="+mn-cs"/>
              </a:rPr>
              <a:t>ol</a:t>
            </a:r>
            <a:r>
              <a:rPr lang="en-US" sz="2800" dirty="0" smtClean="0">
                <a:solidFill>
                  <a:srgbClr val="FFFF00"/>
                </a:solidFill>
                <a:latin typeface="Arial" pitchFamily="112" charset="0"/>
                <a:ea typeface="+mn-ea"/>
                <a:cs typeface="+mn-cs"/>
              </a:rPr>
              <a:t>) suffix signifies </a:t>
            </a:r>
            <a:r>
              <a:rPr lang="en-US" sz="2800" dirty="0">
                <a:solidFill>
                  <a:srgbClr val="FFFF00"/>
                </a:solidFill>
                <a:latin typeface="Arial" pitchFamily="112" charset="0"/>
                <a:ea typeface="+mn-ea"/>
                <a:cs typeface="+mn-cs"/>
              </a:rPr>
              <a:t>it</a:t>
            </a:r>
            <a:r>
              <a:rPr lang="en-US" sz="2800" dirty="0" smtClean="0">
                <a:solidFill>
                  <a:srgbClr val="FFFF00"/>
                </a:solidFill>
                <a:latin typeface="Arial" pitchFamily="112" charset="0"/>
                <a:ea typeface="+mn-ea"/>
                <a:cs typeface="+mn-cs"/>
              </a:rPr>
              <a:t> has a hydroxyl grouping.</a:t>
            </a:r>
          </a:p>
          <a:p>
            <a:pPr algn="just" eaLnBrk="1" fontAlgn="auto" hangingPunct="1">
              <a:lnSpc>
                <a:spcPct val="80000"/>
              </a:lnSpc>
              <a:spcAft>
                <a:spcPts val="0"/>
              </a:spcAft>
              <a:buFont typeface="Wingdings" pitchFamily="112" charset="2"/>
              <a:buNone/>
              <a:defRPr/>
            </a:pPr>
            <a:endParaRPr lang="en-US" sz="2800" dirty="0" smtClean="0">
              <a:solidFill>
                <a:srgbClr val="FFFF00"/>
              </a:solidFill>
              <a:latin typeface="Arial" pitchFamily="112" charset="0"/>
              <a:ea typeface="+mn-ea"/>
              <a:cs typeface="+mn-cs"/>
            </a:endParaRPr>
          </a:p>
          <a:p>
            <a:pPr algn="just" eaLnBrk="1" fontAlgn="auto" hangingPunct="1">
              <a:lnSpc>
                <a:spcPct val="80000"/>
              </a:lnSpc>
              <a:spcAft>
                <a:spcPts val="0"/>
              </a:spcAft>
              <a:buFont typeface="Wingdings" pitchFamily="112" charset="2"/>
              <a:buNone/>
              <a:defRPr/>
            </a:pPr>
            <a:r>
              <a:rPr lang="en-US" sz="2800" b="1" dirty="0" smtClean="0">
                <a:solidFill>
                  <a:srgbClr val="FFFF00"/>
                </a:solidFill>
                <a:latin typeface="Arial" pitchFamily="112" charset="0"/>
                <a:ea typeface="+mn-ea"/>
                <a:cs typeface="+mn-cs"/>
              </a:rPr>
              <a:t>ATHEROMA</a:t>
            </a:r>
            <a:r>
              <a:rPr lang="en-US" sz="2800" dirty="0" smtClean="0">
                <a:solidFill>
                  <a:srgbClr val="FFFF00"/>
                </a:solidFill>
                <a:latin typeface="Arial" pitchFamily="112" charset="0"/>
                <a:ea typeface="+mn-ea"/>
                <a:cs typeface="+mn-cs"/>
              </a:rPr>
              <a:t> </a:t>
            </a:r>
            <a:r>
              <a:rPr lang="en-US" sz="2800" dirty="0">
                <a:solidFill>
                  <a:srgbClr val="FFFF00"/>
                </a:solidFill>
                <a:latin typeface="Arial" pitchFamily="112" charset="0"/>
                <a:ea typeface="+mn-ea"/>
                <a:cs typeface="+mn-cs"/>
              </a:rPr>
              <a:t>- from the Greek </a:t>
            </a:r>
            <a:r>
              <a:rPr lang="en-US" sz="2800" i="1" dirty="0" err="1">
                <a:solidFill>
                  <a:srgbClr val="FFFF00"/>
                </a:solidFill>
                <a:latin typeface="Arial" pitchFamily="112" charset="0"/>
                <a:ea typeface="+mn-ea"/>
                <a:cs typeface="+mn-cs"/>
              </a:rPr>
              <a:t>ather</a:t>
            </a:r>
            <a:r>
              <a:rPr lang="en-US" sz="2800" dirty="0">
                <a:solidFill>
                  <a:srgbClr val="FFFF00"/>
                </a:solidFill>
                <a:latin typeface="Arial" pitchFamily="112" charset="0"/>
                <a:ea typeface="+mn-ea"/>
                <a:cs typeface="+mn-cs"/>
              </a:rPr>
              <a:t> (gruel or paste)</a:t>
            </a:r>
            <a:r>
              <a:rPr lang="en-US" sz="2800" dirty="0" smtClean="0">
                <a:solidFill>
                  <a:srgbClr val="FFFF00"/>
                </a:solidFill>
                <a:latin typeface="Arial" pitchFamily="112" charset="0"/>
                <a:ea typeface="+mn-ea"/>
                <a:cs typeface="+mn-cs"/>
              </a:rPr>
              <a:t>  </a:t>
            </a:r>
          </a:p>
          <a:p>
            <a:pPr algn="just" eaLnBrk="1" fontAlgn="auto" hangingPunct="1">
              <a:lnSpc>
                <a:spcPct val="80000"/>
              </a:lnSpc>
              <a:spcAft>
                <a:spcPts val="0"/>
              </a:spcAft>
              <a:buFont typeface="Wingdings" pitchFamily="112" charset="2"/>
              <a:buNone/>
              <a:defRPr/>
            </a:pPr>
            <a:r>
              <a:rPr lang="en-US" sz="2800" dirty="0" smtClean="0">
                <a:solidFill>
                  <a:srgbClr val="FFFF00"/>
                </a:solidFill>
                <a:latin typeface="Arial" pitchFamily="112" charset="0"/>
                <a:ea typeface="+mn-ea"/>
                <a:cs typeface="+mn-cs"/>
              </a:rPr>
              <a:t>     and </a:t>
            </a:r>
            <a:r>
              <a:rPr lang="en-US" sz="2800" i="1" dirty="0" smtClean="0">
                <a:solidFill>
                  <a:srgbClr val="FFFF00"/>
                </a:solidFill>
                <a:latin typeface="Arial" pitchFamily="112" charset="0"/>
                <a:ea typeface="+mn-ea"/>
                <a:cs typeface="+mn-cs"/>
              </a:rPr>
              <a:t> </a:t>
            </a:r>
            <a:r>
              <a:rPr lang="en-US" sz="2800" i="1" dirty="0" err="1">
                <a:solidFill>
                  <a:srgbClr val="FFFF00"/>
                </a:solidFill>
                <a:latin typeface="Arial" pitchFamily="112" charset="0"/>
                <a:ea typeface="+mn-ea"/>
                <a:cs typeface="+mn-cs"/>
              </a:rPr>
              <a:t>oma</a:t>
            </a:r>
            <a:r>
              <a:rPr lang="en-US" sz="2800" dirty="0">
                <a:solidFill>
                  <a:srgbClr val="FFFF00"/>
                </a:solidFill>
                <a:latin typeface="Arial" pitchFamily="112" charset="0"/>
                <a:ea typeface="+mn-ea"/>
                <a:cs typeface="+mn-cs"/>
              </a:rPr>
              <a:t> (lump</a:t>
            </a:r>
            <a:r>
              <a:rPr lang="en-US" sz="2800" dirty="0" smtClean="0">
                <a:solidFill>
                  <a:srgbClr val="FFFF00"/>
                </a:solidFill>
                <a:latin typeface="Arial" pitchFamily="112" charset="0"/>
                <a:ea typeface="+mn-ea"/>
                <a:cs typeface="+mn-cs"/>
              </a:rPr>
              <a:t>)</a:t>
            </a:r>
          </a:p>
          <a:p>
            <a:pPr algn="just" eaLnBrk="1" fontAlgn="auto" hangingPunct="1">
              <a:lnSpc>
                <a:spcPct val="80000"/>
              </a:lnSpc>
              <a:spcAft>
                <a:spcPts val="0"/>
              </a:spcAft>
              <a:buFont typeface="Wingdings" pitchFamily="112" charset="2"/>
              <a:buNone/>
              <a:defRPr/>
            </a:pPr>
            <a:endParaRPr lang="en-US" sz="2800" dirty="0" smtClean="0">
              <a:solidFill>
                <a:srgbClr val="FFFF00"/>
              </a:solidFill>
              <a:latin typeface="Arial" pitchFamily="112" charset="0"/>
              <a:ea typeface="+mn-ea"/>
              <a:cs typeface="+mn-cs"/>
            </a:endParaRPr>
          </a:p>
          <a:p>
            <a:pPr algn="just" eaLnBrk="1" fontAlgn="auto" hangingPunct="1">
              <a:lnSpc>
                <a:spcPct val="80000"/>
              </a:lnSpc>
              <a:spcAft>
                <a:spcPts val="0"/>
              </a:spcAft>
              <a:buFont typeface="Wingdings" pitchFamily="112" charset="2"/>
              <a:buNone/>
              <a:defRPr/>
            </a:pPr>
            <a:r>
              <a:rPr lang="en-US" sz="2800" b="1" dirty="0" smtClean="0">
                <a:solidFill>
                  <a:srgbClr val="FFFF00"/>
                </a:solidFill>
                <a:latin typeface="Arial" pitchFamily="112" charset="0"/>
                <a:ea typeface="+mn-ea"/>
                <a:cs typeface="+mn-cs"/>
              </a:rPr>
              <a:t>ATHEROSCLEROSIS </a:t>
            </a:r>
            <a:r>
              <a:rPr lang="en-US" sz="2800" dirty="0">
                <a:solidFill>
                  <a:srgbClr val="FFFF00"/>
                </a:solidFill>
                <a:latin typeface="Arial" pitchFamily="112" charset="0"/>
                <a:ea typeface="+mn-ea"/>
                <a:cs typeface="+mn-cs"/>
              </a:rPr>
              <a:t>- from the Greek </a:t>
            </a:r>
            <a:r>
              <a:rPr lang="en-US" sz="2800" i="1" dirty="0">
                <a:solidFill>
                  <a:srgbClr val="FFFF00"/>
                </a:solidFill>
                <a:latin typeface="Arial" pitchFamily="112" charset="0"/>
                <a:ea typeface="+mn-ea"/>
                <a:cs typeface="+mn-cs"/>
              </a:rPr>
              <a:t>sclerosis</a:t>
            </a:r>
            <a:r>
              <a:rPr lang="en-US" sz="2800" dirty="0">
                <a:solidFill>
                  <a:srgbClr val="FFFF00"/>
                </a:solidFill>
                <a:latin typeface="Arial" pitchFamily="112" charset="0"/>
                <a:ea typeface="+mn-ea"/>
                <a:cs typeface="+mn-cs"/>
              </a:rPr>
              <a:t> (hard), i.e. a hard lump of paste.</a:t>
            </a:r>
            <a:r>
              <a:rPr lang="en-US" sz="2800" dirty="0" smtClean="0">
                <a:solidFill>
                  <a:srgbClr val="FFFF00"/>
                </a:solidFill>
                <a:latin typeface="Arial" pitchFamily="112" charset="0"/>
                <a:ea typeface="+mn-ea"/>
                <a:cs typeface="+mn-cs"/>
              </a:rPr>
              <a:t> Introduced </a:t>
            </a:r>
            <a:r>
              <a:rPr lang="en-US" sz="2800" dirty="0">
                <a:solidFill>
                  <a:srgbClr val="FFFF00"/>
                </a:solidFill>
                <a:latin typeface="Arial" pitchFamily="112" charset="0"/>
                <a:ea typeface="+mn-ea"/>
                <a:cs typeface="+mn-cs"/>
              </a:rPr>
              <a:t>by Felix </a:t>
            </a:r>
            <a:r>
              <a:rPr lang="en-US" sz="2800" dirty="0" err="1">
                <a:solidFill>
                  <a:srgbClr val="FFFF00"/>
                </a:solidFill>
                <a:latin typeface="Arial" pitchFamily="112" charset="0"/>
                <a:ea typeface="+mn-ea"/>
                <a:cs typeface="+mn-cs"/>
              </a:rPr>
              <a:t>Marchand</a:t>
            </a:r>
            <a:r>
              <a:rPr lang="en-US" sz="2800" dirty="0">
                <a:solidFill>
                  <a:srgbClr val="FFFF00"/>
                </a:solidFill>
                <a:latin typeface="Arial" pitchFamily="112" charset="0"/>
                <a:ea typeface="+mn-ea"/>
                <a:cs typeface="+mn-cs"/>
              </a:rPr>
              <a:t> in 1904 to describe a hardening process that started in the inner lining of arteries.</a:t>
            </a:r>
          </a:p>
          <a:p>
            <a:pPr algn="just" eaLnBrk="1" fontAlgn="auto" hangingPunct="1">
              <a:lnSpc>
                <a:spcPct val="80000"/>
              </a:lnSpc>
              <a:spcAft>
                <a:spcPts val="0"/>
              </a:spcAft>
              <a:buFont typeface="Wingdings" pitchFamily="112" charset="2"/>
              <a:buNone/>
              <a:defRPr/>
            </a:pPr>
            <a:r>
              <a:rPr lang="en-US" sz="2800" dirty="0">
                <a:solidFill>
                  <a:srgbClr val="FFFF00"/>
                </a:solidFill>
                <a:latin typeface="Arial" pitchFamily="112" charset="0"/>
                <a:ea typeface="+mn-ea"/>
                <a:cs typeface="+mn-cs"/>
              </a:rPr>
              <a:t>	</a:t>
            </a:r>
            <a:endParaRPr lang="en-US" sz="2800" dirty="0" smtClean="0">
              <a:solidFill>
                <a:srgbClr val="FFFF00"/>
              </a:solidFill>
              <a:latin typeface="Arial" pitchFamily="112" charset="0"/>
              <a:ea typeface="+mn-ea"/>
              <a:cs typeface="+mn-cs"/>
            </a:endParaRPr>
          </a:p>
          <a:p>
            <a:pPr eaLnBrk="1" fontAlgn="auto" hangingPunct="1">
              <a:lnSpc>
                <a:spcPct val="80000"/>
              </a:lnSpc>
              <a:spcAft>
                <a:spcPts val="0"/>
              </a:spcAft>
              <a:buFont typeface="Wingdings" pitchFamily="112" charset="2"/>
              <a:buChar char="l"/>
              <a:defRPr/>
            </a:pPr>
            <a:endParaRPr lang="en-US" sz="1800" dirty="0" smtClean="0">
              <a:latin typeface="Palatino" pitchFamily="112" charset="0"/>
              <a:ea typeface="+mn-ea"/>
              <a:cs typeface="+mn-cs"/>
            </a:endParaRPr>
          </a:p>
          <a:p>
            <a:pPr eaLnBrk="1" fontAlgn="auto" hangingPunct="1">
              <a:lnSpc>
                <a:spcPct val="80000"/>
              </a:lnSpc>
              <a:spcAft>
                <a:spcPts val="0"/>
              </a:spcAft>
              <a:buFont typeface="Wingdings" pitchFamily="112" charset="2"/>
              <a:buChar char="l"/>
              <a:defRPr/>
            </a:pPr>
            <a:endParaRPr lang="en-US" sz="1800" dirty="0">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0" y="752475"/>
            <a:ext cx="9144000" cy="593725"/>
          </a:xfrm>
        </p:spPr>
        <p:txBody>
          <a:bodyPr/>
          <a:lstStyle/>
          <a:p>
            <a:pPr eaLnBrk="1" hangingPunct="1"/>
            <a:r>
              <a:rPr lang="en-US" sz="3600" smtClean="0">
                <a:solidFill>
                  <a:srgbClr val="FF0000"/>
                </a:solidFill>
              </a:rPr>
              <a:t/>
            </a:r>
            <a:br>
              <a:rPr lang="en-US" sz="3600" smtClean="0">
                <a:solidFill>
                  <a:srgbClr val="FF0000"/>
                </a:solidFill>
              </a:rPr>
            </a:br>
            <a:r>
              <a:rPr lang="en-US" sz="3600" b="1" smtClean="0">
                <a:solidFill>
                  <a:srgbClr val="FF0000"/>
                </a:solidFill>
              </a:rPr>
              <a:t>IS IT INFLAMMATION OR FAT DEPOSITION? </a:t>
            </a:r>
            <a:br>
              <a:rPr lang="en-US" sz="3600" b="1" smtClean="0">
                <a:solidFill>
                  <a:srgbClr val="FF0000"/>
                </a:solidFill>
              </a:rPr>
            </a:br>
            <a:endParaRPr lang="en-US" sz="3600" smtClean="0">
              <a:solidFill>
                <a:srgbClr val="FF0000"/>
              </a:solidFill>
            </a:endParaRPr>
          </a:p>
        </p:txBody>
      </p:sp>
      <p:sp>
        <p:nvSpPr>
          <p:cNvPr id="21506" name="Rectangle 3"/>
          <p:cNvSpPr>
            <a:spLocks noGrp="1" noChangeArrowheads="1"/>
          </p:cNvSpPr>
          <p:nvPr>
            <p:ph type="body" idx="1"/>
          </p:nvPr>
        </p:nvSpPr>
        <p:spPr>
          <a:xfrm>
            <a:off x="393700" y="1600200"/>
            <a:ext cx="8496300" cy="4724400"/>
          </a:xfrm>
        </p:spPr>
        <p:txBody>
          <a:bodyPr/>
          <a:lstStyle/>
          <a:p>
            <a:pPr eaLnBrk="1" hangingPunct="1">
              <a:lnSpc>
                <a:spcPct val="60000"/>
              </a:lnSpc>
              <a:buFont typeface="Wingdings" pitchFamily="-60" charset="2"/>
              <a:buChar char="l"/>
            </a:pPr>
            <a:endParaRPr lang="en-US" sz="500" dirty="0" smtClean="0">
              <a:latin typeface="Palatino" pitchFamily="-60" charset="0"/>
            </a:endParaRPr>
          </a:p>
          <a:p>
            <a:pPr algn="just" eaLnBrk="1" hangingPunct="1">
              <a:lnSpc>
                <a:spcPct val="90000"/>
              </a:lnSpc>
              <a:spcBef>
                <a:spcPct val="0"/>
              </a:spcBef>
              <a:buFont typeface="Wingdings" pitchFamily="-60" charset="2"/>
              <a:buNone/>
            </a:pPr>
            <a:r>
              <a:rPr lang="en-US" sz="2200" dirty="0" smtClean="0">
                <a:solidFill>
                  <a:srgbClr val="FFFF00"/>
                </a:solidFill>
                <a:latin typeface="Arial" pitchFamily="-60" charset="0"/>
              </a:rPr>
              <a:t>The </a:t>
            </a:r>
            <a:r>
              <a:rPr lang="en-US" sz="2200" dirty="0">
                <a:solidFill>
                  <a:srgbClr val="FFFF00"/>
                </a:solidFill>
                <a:latin typeface="Arial" pitchFamily="-60" charset="0"/>
              </a:rPr>
              <a:t>presence of cholesterol in </a:t>
            </a:r>
            <a:r>
              <a:rPr lang="en-US" sz="2200" dirty="0" err="1">
                <a:solidFill>
                  <a:srgbClr val="FFFF00"/>
                </a:solidFill>
                <a:latin typeface="Arial" pitchFamily="-60" charset="0"/>
              </a:rPr>
              <a:t>atheroma</a:t>
            </a:r>
            <a:r>
              <a:rPr lang="en-US" sz="2200" dirty="0">
                <a:solidFill>
                  <a:srgbClr val="FFFF00"/>
                </a:solidFill>
                <a:latin typeface="Arial" pitchFamily="-60" charset="0"/>
              </a:rPr>
              <a:t> was first described by</a:t>
            </a:r>
            <a:r>
              <a:rPr lang="en-US" sz="2200" dirty="0" smtClean="0">
                <a:solidFill>
                  <a:srgbClr val="FFFF00"/>
                </a:solidFill>
                <a:latin typeface="Arial" pitchFamily="-60" charset="0"/>
              </a:rPr>
              <a:t> Rudolph </a:t>
            </a:r>
            <a:r>
              <a:rPr lang="en-US" sz="2200" dirty="0">
                <a:solidFill>
                  <a:srgbClr val="FFFF00"/>
                </a:solidFill>
                <a:latin typeface="Arial" pitchFamily="-60" charset="0"/>
              </a:rPr>
              <a:t>Virchow in </a:t>
            </a:r>
            <a:r>
              <a:rPr lang="en-US" sz="2200" dirty="0" smtClean="0">
                <a:solidFill>
                  <a:srgbClr val="FFFF00"/>
                </a:solidFill>
                <a:latin typeface="Arial" pitchFamily="-60" charset="0"/>
              </a:rPr>
              <a:t>1856. He termed it </a:t>
            </a:r>
            <a:r>
              <a:rPr lang="en-US" sz="2200" b="1" i="1" dirty="0" smtClean="0">
                <a:solidFill>
                  <a:srgbClr val="FFFF00"/>
                </a:solidFill>
                <a:latin typeface="Arial" pitchFamily="-60" charset="0"/>
              </a:rPr>
              <a:t>endarteritis</a:t>
            </a:r>
            <a:r>
              <a:rPr lang="en-US" sz="2200" i="1" dirty="0" smtClean="0">
                <a:solidFill>
                  <a:srgbClr val="FFFF00"/>
                </a:solidFill>
                <a:latin typeface="Arial" pitchFamily="-60" charset="0"/>
              </a:rPr>
              <a:t> </a:t>
            </a:r>
            <a:r>
              <a:rPr lang="en-US" sz="2200" i="1" dirty="0" err="1" smtClean="0">
                <a:solidFill>
                  <a:srgbClr val="FFFF00"/>
                </a:solidFill>
                <a:latin typeface="Arial" pitchFamily="-60" charset="0"/>
              </a:rPr>
              <a:t>chronica</a:t>
            </a:r>
            <a:r>
              <a:rPr lang="en-US" sz="2200" i="1" dirty="0" smtClean="0">
                <a:solidFill>
                  <a:srgbClr val="FFFF00"/>
                </a:solidFill>
                <a:latin typeface="Arial" pitchFamily="-60" charset="0"/>
              </a:rPr>
              <a:t> </a:t>
            </a:r>
            <a:r>
              <a:rPr lang="en-US" sz="2200" b="1" i="1" dirty="0" err="1" smtClean="0">
                <a:solidFill>
                  <a:srgbClr val="FFFF00"/>
                </a:solidFill>
                <a:latin typeface="Arial" pitchFamily="-60" charset="0"/>
              </a:rPr>
              <a:t>deformans</a:t>
            </a:r>
            <a:r>
              <a:rPr lang="en-US" sz="2200" i="1" dirty="0" smtClean="0">
                <a:solidFill>
                  <a:srgbClr val="FFFF00"/>
                </a:solidFill>
                <a:latin typeface="Arial" pitchFamily="-60" charset="0"/>
              </a:rPr>
              <a:t> </a:t>
            </a:r>
            <a:r>
              <a:rPr lang="en-US" sz="2200" i="1" dirty="0" err="1" smtClean="0">
                <a:solidFill>
                  <a:srgbClr val="FFFF00"/>
                </a:solidFill>
                <a:latin typeface="Arial" pitchFamily="-60" charset="0"/>
              </a:rPr>
              <a:t>nodosa</a:t>
            </a:r>
            <a:r>
              <a:rPr lang="en-US" sz="2200" i="1" dirty="0" smtClean="0">
                <a:solidFill>
                  <a:srgbClr val="FFFF00"/>
                </a:solidFill>
                <a:latin typeface="Arial" pitchFamily="-60" charset="0"/>
              </a:rPr>
              <a:t> </a:t>
            </a:r>
            <a:r>
              <a:rPr lang="en-US" sz="2200" dirty="0" smtClean="0">
                <a:solidFill>
                  <a:srgbClr val="FFFF00"/>
                </a:solidFill>
                <a:latin typeface="Arial" pitchFamily="-60" charset="0"/>
              </a:rPr>
              <a:t>to emphasize it resulted from inflammation</a:t>
            </a:r>
            <a:r>
              <a:rPr lang="en-US" sz="2200" dirty="0" smtClean="0">
                <a:latin typeface="Arial" pitchFamily="-60" charset="0"/>
              </a:rPr>
              <a:t>. </a:t>
            </a:r>
          </a:p>
          <a:p>
            <a:pPr algn="just" eaLnBrk="1" hangingPunct="1">
              <a:lnSpc>
                <a:spcPct val="90000"/>
              </a:lnSpc>
              <a:spcBef>
                <a:spcPct val="0"/>
              </a:spcBef>
              <a:buFont typeface="Wingdings" pitchFamily="-60" charset="2"/>
              <a:buNone/>
            </a:pPr>
            <a:endParaRPr lang="en-US" sz="600" b="1" dirty="0" smtClean="0">
              <a:latin typeface="Arial" pitchFamily="-60" charset="0"/>
            </a:endParaRPr>
          </a:p>
          <a:p>
            <a:pPr algn="just" eaLnBrk="1" hangingPunct="1">
              <a:lnSpc>
                <a:spcPct val="60000"/>
              </a:lnSpc>
              <a:spcBef>
                <a:spcPct val="0"/>
              </a:spcBef>
              <a:buFont typeface="Wingdings" pitchFamily="-60" charset="2"/>
              <a:buNone/>
            </a:pPr>
            <a:r>
              <a:rPr lang="en-US" sz="600" b="1" dirty="0" smtClean="0">
                <a:latin typeface="Arial" pitchFamily="-60" charset="0"/>
              </a:rPr>
              <a:t>. </a:t>
            </a:r>
          </a:p>
          <a:p>
            <a:pPr algn="just" eaLnBrk="1" hangingPunct="1">
              <a:lnSpc>
                <a:spcPct val="90000"/>
              </a:lnSpc>
              <a:spcBef>
                <a:spcPct val="0"/>
              </a:spcBef>
              <a:buFont typeface="Arial" pitchFamily="-60" charset="0"/>
              <a:buNone/>
            </a:pPr>
            <a:r>
              <a:rPr lang="en-US" sz="1800" i="1" dirty="0" smtClean="0">
                <a:solidFill>
                  <a:srgbClr val="FFFF00"/>
                </a:solidFill>
                <a:latin typeface="Arial" pitchFamily="-60" charset="0"/>
              </a:rPr>
              <a:t>We cannot help regarding the process as </a:t>
            </a:r>
            <a:r>
              <a:rPr lang="en-US" sz="1800" b="1" i="1" dirty="0" smtClean="0">
                <a:solidFill>
                  <a:srgbClr val="FFFF00"/>
                </a:solidFill>
                <a:latin typeface="Arial" pitchFamily="-60" charset="0"/>
              </a:rPr>
              <a:t>one which has arisen out of irritation</a:t>
            </a:r>
            <a:r>
              <a:rPr lang="en-US" sz="1800" i="1" dirty="0" smtClean="0">
                <a:solidFill>
                  <a:srgbClr val="FFFF00"/>
                </a:solidFill>
                <a:latin typeface="Arial" pitchFamily="-60" charset="0"/>
              </a:rPr>
              <a:t> </a:t>
            </a:r>
            <a:r>
              <a:rPr lang="en-US" sz="1800" b="1" i="1" dirty="0" smtClean="0">
                <a:solidFill>
                  <a:srgbClr val="FFFF00"/>
                </a:solidFill>
                <a:latin typeface="Arial" pitchFamily="-60" charset="0"/>
              </a:rPr>
              <a:t>of the parts stimulating them to new, formative actions</a:t>
            </a:r>
            <a:r>
              <a:rPr lang="en-US" sz="1800" i="1" dirty="0" smtClean="0">
                <a:solidFill>
                  <a:srgbClr val="FFFF00"/>
                </a:solidFill>
                <a:latin typeface="Arial" pitchFamily="-60" charset="0"/>
              </a:rPr>
              <a:t>; so far therefore it comes under our ideas of inflammation</a:t>
            </a:r>
            <a:r>
              <a:rPr lang="en-US" sz="1800" b="1" i="1" dirty="0" smtClean="0">
                <a:solidFill>
                  <a:srgbClr val="FFFF00"/>
                </a:solidFill>
                <a:latin typeface="Arial" pitchFamily="-60" charset="0"/>
              </a:rPr>
              <a:t>, or at least of those processes which are extremely nearly allied to inflammation</a:t>
            </a:r>
            <a:r>
              <a:rPr lang="en-US" sz="1800" i="1" dirty="0" smtClean="0">
                <a:solidFill>
                  <a:srgbClr val="FFFF00"/>
                </a:solidFill>
                <a:latin typeface="Arial" pitchFamily="-60" charset="0"/>
              </a:rPr>
              <a:t>. </a:t>
            </a:r>
          </a:p>
          <a:p>
            <a:pPr algn="just" eaLnBrk="1" hangingPunct="1">
              <a:lnSpc>
                <a:spcPct val="90000"/>
              </a:lnSpc>
              <a:spcBef>
                <a:spcPct val="0"/>
              </a:spcBef>
              <a:buFont typeface="Wingdings" pitchFamily="-60" charset="2"/>
              <a:buNone/>
            </a:pPr>
            <a:endParaRPr lang="en-US" sz="1800" dirty="0" smtClean="0">
              <a:solidFill>
                <a:srgbClr val="FFFF00"/>
              </a:solidFill>
              <a:latin typeface="Arial" pitchFamily="-60" charset="0"/>
            </a:endParaRPr>
          </a:p>
          <a:p>
            <a:pPr algn="just" eaLnBrk="1" hangingPunct="1">
              <a:lnSpc>
                <a:spcPct val="90000"/>
              </a:lnSpc>
              <a:spcBef>
                <a:spcPct val="0"/>
              </a:spcBef>
              <a:buFont typeface="Wingdings" pitchFamily="-60" charset="2"/>
              <a:buNone/>
            </a:pPr>
            <a:r>
              <a:rPr lang="en-US" sz="1800" i="1" dirty="0" smtClean="0">
                <a:solidFill>
                  <a:srgbClr val="FFFF00"/>
                </a:solidFill>
                <a:latin typeface="Arial" pitchFamily="-60" charset="0"/>
              </a:rPr>
              <a:t>We can distinguish a stage of irritation preceding the fatty metamorphosis, comparable to the stage of swelling, cloudiness, and enlargement which we see in other inflamed parts</a:t>
            </a:r>
            <a:r>
              <a:rPr lang="en-US" sz="1800" b="1" i="1" dirty="0" smtClean="0">
                <a:solidFill>
                  <a:srgbClr val="FFFF00"/>
                </a:solidFill>
                <a:latin typeface="Arial" pitchFamily="-60" charset="0"/>
              </a:rPr>
              <a:t>. I have therefore felt no hesitation in siding with the old view in this matter, and in admitting an inflammation of the inner arterial coat to be the starting point of the so-called </a:t>
            </a:r>
            <a:r>
              <a:rPr lang="en-US" sz="1800" b="1" i="1" dirty="0" err="1" smtClean="0">
                <a:solidFill>
                  <a:srgbClr val="FFFF00"/>
                </a:solidFill>
                <a:latin typeface="Arial" pitchFamily="-60" charset="0"/>
              </a:rPr>
              <a:t>atheromatous</a:t>
            </a:r>
            <a:r>
              <a:rPr lang="en-US" sz="1800" b="1" i="1" dirty="0" smtClean="0">
                <a:solidFill>
                  <a:srgbClr val="FFFF00"/>
                </a:solidFill>
                <a:latin typeface="Arial" pitchFamily="-60" charset="0"/>
              </a:rPr>
              <a:t>  degeneration</a:t>
            </a:r>
            <a:r>
              <a:rPr lang="en-US" sz="1800" b="1" i="1" dirty="0" smtClean="0">
                <a:latin typeface="Arial" pitchFamily="-60" charset="0"/>
              </a:rPr>
              <a:t>. </a:t>
            </a:r>
          </a:p>
          <a:p>
            <a:pPr algn="just" eaLnBrk="1" hangingPunct="1">
              <a:lnSpc>
                <a:spcPct val="90000"/>
              </a:lnSpc>
              <a:spcBef>
                <a:spcPct val="0"/>
              </a:spcBef>
              <a:buFont typeface="Wingdings" pitchFamily="-60" charset="2"/>
              <a:buNone/>
            </a:pPr>
            <a:r>
              <a:rPr lang="en-US" sz="600" b="1" dirty="0" smtClean="0">
                <a:latin typeface="Arial" pitchFamily="-60" charset="0"/>
              </a:rPr>
              <a:t> </a:t>
            </a:r>
            <a:endParaRPr lang="en-US" sz="2400" b="1" dirty="0" smtClean="0">
              <a:latin typeface="Arial" pitchFamily="-60" charset="0"/>
            </a:endParaRPr>
          </a:p>
          <a:p>
            <a:pPr algn="ctr" eaLnBrk="1" hangingPunct="1">
              <a:lnSpc>
                <a:spcPct val="90000"/>
              </a:lnSpc>
              <a:spcBef>
                <a:spcPct val="0"/>
              </a:spcBef>
              <a:buFont typeface="Wingdings" pitchFamily="-60" charset="2"/>
              <a:buNone/>
            </a:pPr>
            <a:r>
              <a:rPr lang="en-US" sz="2800" b="1" dirty="0" smtClean="0">
                <a:solidFill>
                  <a:srgbClr val="FF0000"/>
                </a:solidFill>
                <a:ea typeface="Calibri" pitchFamily="-60" charset="0"/>
                <a:cs typeface="Calibri" pitchFamily="-60" charset="0"/>
              </a:rPr>
              <a:t>THE CHOLESTEROL DEPOSITS CAME LATER</a:t>
            </a:r>
          </a:p>
          <a:p>
            <a:pPr algn="just" eaLnBrk="1" hangingPunct="1">
              <a:lnSpc>
                <a:spcPct val="60000"/>
              </a:lnSpc>
              <a:spcBef>
                <a:spcPct val="0"/>
              </a:spcBef>
              <a:buFont typeface="Wingdings" pitchFamily="-60" charset="2"/>
              <a:buNone/>
            </a:pPr>
            <a:endParaRPr lang="en-US" sz="600" dirty="0" smtClean="0">
              <a:latin typeface="Arial" pitchFamily="-60" charset="0"/>
            </a:endParaRPr>
          </a:p>
          <a:p>
            <a:pPr algn="just" eaLnBrk="1" hangingPunct="1">
              <a:lnSpc>
                <a:spcPct val="60000"/>
              </a:lnSpc>
              <a:spcBef>
                <a:spcPct val="0"/>
              </a:spcBef>
              <a:buFont typeface="Wingdings" pitchFamily="-60" charset="2"/>
              <a:buNone/>
            </a:pPr>
            <a:endParaRPr lang="en-US" sz="2000" dirty="0" smtClean="0">
              <a:latin typeface="Arial" pitchFamily="-60" charset="0"/>
            </a:endParaRPr>
          </a:p>
          <a:p>
            <a:pPr algn="just" eaLnBrk="1" hangingPunct="1">
              <a:lnSpc>
                <a:spcPct val="60000"/>
              </a:lnSpc>
              <a:spcBef>
                <a:spcPct val="0"/>
              </a:spcBef>
              <a:buFont typeface="Wingdings" pitchFamily="-60" charset="2"/>
              <a:buNone/>
            </a:pPr>
            <a:endParaRPr lang="en-US" sz="600" dirty="0" smtClean="0">
              <a:latin typeface="Arial" pitchFamily="-60" charset="0"/>
            </a:endParaRPr>
          </a:p>
          <a:p>
            <a:pPr algn="just" eaLnBrk="1" hangingPunct="1">
              <a:lnSpc>
                <a:spcPct val="60000"/>
              </a:lnSpc>
              <a:spcBef>
                <a:spcPct val="0"/>
              </a:spcBef>
              <a:buFont typeface="Wingdings" pitchFamily="-60" charset="2"/>
              <a:buNone/>
            </a:pPr>
            <a:endParaRPr lang="en-US" sz="600" dirty="0" smtClean="0">
              <a:latin typeface="Arial" pitchFamily="-60" charset="0"/>
            </a:endParaRPr>
          </a:p>
          <a:p>
            <a:pPr algn="just" eaLnBrk="1" hangingPunct="1">
              <a:lnSpc>
                <a:spcPct val="60000"/>
              </a:lnSpc>
              <a:spcBef>
                <a:spcPct val="0"/>
              </a:spcBef>
              <a:buFont typeface="Wingdings" pitchFamily="-60" charset="2"/>
              <a:buNone/>
            </a:pPr>
            <a:endParaRPr lang="en-US" sz="600" dirty="0" smtClean="0">
              <a:latin typeface="Arial" pitchFamily="-60" charset="0"/>
            </a:endParaRPr>
          </a:p>
          <a:p>
            <a:pPr algn="just" eaLnBrk="1" hangingPunct="1">
              <a:lnSpc>
                <a:spcPct val="60000"/>
              </a:lnSpc>
              <a:spcBef>
                <a:spcPct val="0"/>
              </a:spcBef>
              <a:buFont typeface="Wingdings" pitchFamily="-60" charset="2"/>
              <a:buNone/>
            </a:pPr>
            <a:endParaRPr lang="en-US" sz="600" dirty="0" smtClean="0">
              <a:latin typeface="Arial" pitchFamily="-60" charset="0"/>
            </a:endParaRPr>
          </a:p>
          <a:p>
            <a:pPr algn="just" eaLnBrk="1" hangingPunct="1">
              <a:lnSpc>
                <a:spcPct val="60000"/>
              </a:lnSpc>
              <a:spcBef>
                <a:spcPct val="0"/>
              </a:spcBef>
              <a:buFont typeface="Wingdings" pitchFamily="-60" charset="2"/>
              <a:buNone/>
            </a:pPr>
            <a:endParaRPr lang="en-US" sz="600" dirty="0" smtClean="0">
              <a:latin typeface="Arial" pitchFamily="-60" charset="0"/>
            </a:endParaRPr>
          </a:p>
          <a:p>
            <a:pPr algn="just" eaLnBrk="1" hangingPunct="1">
              <a:lnSpc>
                <a:spcPct val="60000"/>
              </a:lnSpc>
              <a:spcBef>
                <a:spcPct val="0"/>
              </a:spcBef>
              <a:buFont typeface="Wingdings" pitchFamily="-60" charset="2"/>
              <a:buNone/>
            </a:pPr>
            <a:endParaRPr lang="en-US" sz="600" dirty="0" smtClean="0">
              <a:latin typeface="Arial" pitchFamily="-60" charset="0"/>
            </a:endParaRPr>
          </a:p>
          <a:p>
            <a:pPr algn="just" eaLnBrk="1" hangingPunct="1">
              <a:lnSpc>
                <a:spcPct val="60000"/>
              </a:lnSpc>
              <a:spcBef>
                <a:spcPct val="0"/>
              </a:spcBef>
              <a:buFont typeface="Wingdings" pitchFamily="-60" charset="2"/>
              <a:buNone/>
            </a:pPr>
            <a:endParaRPr lang="en-US" sz="600" dirty="0" smtClean="0">
              <a:latin typeface="Arial" pitchFamily="-60" charset="0"/>
            </a:endParaRPr>
          </a:p>
          <a:p>
            <a:pPr algn="just" eaLnBrk="1" hangingPunct="1">
              <a:lnSpc>
                <a:spcPct val="60000"/>
              </a:lnSpc>
              <a:spcBef>
                <a:spcPct val="0"/>
              </a:spcBef>
              <a:buFont typeface="Wingdings" pitchFamily="-60" charset="2"/>
              <a:buNone/>
            </a:pPr>
            <a:endParaRPr lang="en-US" sz="600" dirty="0" smtClean="0">
              <a:latin typeface="Arial" pitchFamily="-60" charset="0"/>
            </a:endParaRPr>
          </a:p>
          <a:p>
            <a:pPr algn="just" eaLnBrk="1" hangingPunct="1">
              <a:lnSpc>
                <a:spcPct val="60000"/>
              </a:lnSpc>
              <a:buFont typeface="Wingdings" pitchFamily="-60" charset="2"/>
              <a:buNone/>
            </a:pPr>
            <a:r>
              <a:rPr lang="en-US" sz="600" dirty="0" smtClean="0">
                <a:latin typeface="Palatino" pitchFamily="-60" charset="0"/>
              </a:rPr>
              <a:t> </a:t>
            </a:r>
            <a:endParaRPr lang="en-US" sz="600" dirty="0">
              <a:latin typeface="Palatino" pitchFamily="-60" charset="0"/>
            </a:endParaRPr>
          </a:p>
          <a:p>
            <a:pPr eaLnBrk="1" hangingPunct="1">
              <a:lnSpc>
                <a:spcPct val="60000"/>
              </a:lnSpc>
              <a:buFont typeface="Wingdings" pitchFamily="-60" charset="2"/>
              <a:buChar char="l"/>
            </a:pPr>
            <a:endParaRPr lang="en-US" sz="500" dirty="0">
              <a:latin typeface="Palatino" pitchFamily="-60" charset="0"/>
            </a:endParaRPr>
          </a:p>
          <a:p>
            <a:pPr eaLnBrk="1" hangingPunct="1">
              <a:lnSpc>
                <a:spcPct val="60000"/>
              </a:lnSpc>
              <a:buFont typeface="Wingdings" pitchFamily="-60" charset="2"/>
              <a:buChar char="l"/>
            </a:pPr>
            <a:endParaRPr lang="en-US" sz="5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a:xfrm>
            <a:off x="685800" y="0"/>
            <a:ext cx="7772400" cy="1346200"/>
          </a:xfrm>
        </p:spPr>
        <p:txBody>
          <a:bodyPr rtlCol="0">
            <a:normAutofit fontScale="90000"/>
          </a:bodyPr>
          <a:lstStyle/>
          <a:p>
            <a:pPr eaLnBrk="1" fontAlgn="auto" hangingPunct="1">
              <a:spcAft>
                <a:spcPts val="0"/>
              </a:spcAft>
              <a:defRPr/>
            </a:pPr>
            <a:r>
              <a:rPr lang="en-US" sz="3600" dirty="0" smtClean="0">
                <a:solidFill>
                  <a:srgbClr val="FF0000"/>
                </a:solidFill>
              </a:rPr>
              <a:t/>
            </a:r>
            <a:br>
              <a:rPr lang="en-US" sz="3600" dirty="0" smtClean="0">
                <a:solidFill>
                  <a:srgbClr val="FF0000"/>
                </a:solidFill>
              </a:rPr>
            </a:br>
            <a:r>
              <a:rPr lang="en-US" sz="4000" b="1" dirty="0" smtClean="0">
                <a:solidFill>
                  <a:srgbClr val="FF0000"/>
                </a:solidFill>
              </a:rPr>
              <a:t>CHOLESTEROL IS THE CULPRIT</a:t>
            </a:r>
            <a:r>
              <a:rPr lang="en-US" sz="3600" b="1" dirty="0" smtClean="0">
                <a:solidFill>
                  <a:srgbClr val="FF0000"/>
                </a:solidFill>
              </a:rPr>
              <a:t/>
            </a:r>
            <a:br>
              <a:rPr lang="en-US" sz="3600" b="1" dirty="0" smtClean="0">
                <a:solidFill>
                  <a:srgbClr val="FF0000"/>
                </a:solidFill>
              </a:rPr>
            </a:br>
            <a:endParaRPr lang="en-US" sz="3600" dirty="0">
              <a:solidFill>
                <a:srgbClr val="FF0000"/>
              </a:solidFill>
              <a:ea typeface="+mj-ea"/>
              <a:cs typeface="+mj-cs"/>
            </a:endParaRPr>
          </a:p>
        </p:txBody>
      </p:sp>
      <p:sp>
        <p:nvSpPr>
          <p:cNvPr id="23554" name="Rectangle 3"/>
          <p:cNvSpPr>
            <a:spLocks noGrp="1" noChangeArrowheads="1"/>
          </p:cNvSpPr>
          <p:nvPr>
            <p:ph type="body" idx="1"/>
          </p:nvPr>
        </p:nvSpPr>
        <p:spPr>
          <a:xfrm>
            <a:off x="381000" y="1130300"/>
            <a:ext cx="8458200" cy="5727700"/>
          </a:xfrm>
        </p:spPr>
        <p:txBody>
          <a:bodyPr/>
          <a:lstStyle/>
          <a:p>
            <a:pPr eaLnBrk="1" hangingPunct="1">
              <a:lnSpc>
                <a:spcPct val="90000"/>
              </a:lnSpc>
              <a:spcBef>
                <a:spcPct val="0"/>
              </a:spcBef>
              <a:buFont typeface="Wingdings" pitchFamily="-60" charset="2"/>
              <a:buNone/>
            </a:pPr>
            <a:r>
              <a:rPr lang="en-US" sz="2400" smtClean="0">
                <a:solidFill>
                  <a:srgbClr val="FFFF00"/>
                </a:solidFill>
                <a:latin typeface="Arial" pitchFamily="-60" charset="0"/>
                <a:ea typeface="Arial" pitchFamily="-60" charset="0"/>
                <a:cs typeface="Arial" pitchFamily="-60" charset="0"/>
              </a:rPr>
              <a:t>1909 – A.I. Ignatowski fed rabbits a fat and protein-rich diet (meat, eggs and milk) that caused lesions resembling those seen in human atherosclerosis.  </a:t>
            </a:r>
          </a:p>
          <a:p>
            <a:pPr eaLnBrk="1" hangingPunct="1">
              <a:lnSpc>
                <a:spcPct val="90000"/>
              </a:lnSpc>
              <a:spcBef>
                <a:spcPct val="0"/>
              </a:spcBef>
              <a:buFont typeface="Wingdings" pitchFamily="-60" charset="2"/>
              <a:buNone/>
            </a:pPr>
            <a:endParaRPr lang="en-US" sz="1800" smtClean="0">
              <a:solidFill>
                <a:srgbClr val="FFFF00"/>
              </a:solidFill>
              <a:latin typeface="Arial" pitchFamily="-60" charset="0"/>
              <a:ea typeface="Arial" pitchFamily="-60" charset="0"/>
              <a:cs typeface="Arial" pitchFamily="-60" charset="0"/>
            </a:endParaRPr>
          </a:p>
          <a:p>
            <a:pPr eaLnBrk="1" hangingPunct="1">
              <a:lnSpc>
                <a:spcPct val="90000"/>
              </a:lnSpc>
              <a:spcBef>
                <a:spcPct val="0"/>
              </a:spcBef>
              <a:buFont typeface="Wingdings" pitchFamily="-60" charset="2"/>
              <a:buNone/>
            </a:pPr>
            <a:r>
              <a:rPr lang="en-US" sz="2400" smtClean="0">
                <a:solidFill>
                  <a:srgbClr val="FFFF00"/>
                </a:solidFill>
                <a:latin typeface="Arial" pitchFamily="-60" charset="0"/>
                <a:ea typeface="Arial" pitchFamily="-60" charset="0"/>
                <a:cs typeface="Arial" pitchFamily="-60" charset="0"/>
              </a:rPr>
              <a:t>1910 – Adolph Windaus reported that atheromas</a:t>
            </a:r>
            <a:r>
              <a:rPr lang="en-US" sz="2400" b="1" smtClean="0">
                <a:solidFill>
                  <a:srgbClr val="FFFF00"/>
                </a:solidFill>
                <a:latin typeface="Arial" pitchFamily="-60" charset="0"/>
                <a:ea typeface="Arial" pitchFamily="-60" charset="0"/>
                <a:cs typeface="Arial" pitchFamily="-60" charset="0"/>
              </a:rPr>
              <a:t> </a:t>
            </a:r>
            <a:r>
              <a:rPr lang="en-US" sz="2400" smtClean="0">
                <a:solidFill>
                  <a:srgbClr val="FFFF00"/>
                </a:solidFill>
                <a:latin typeface="Arial" pitchFamily="-60" charset="0"/>
                <a:ea typeface="Arial" pitchFamily="-60" charset="0"/>
                <a:cs typeface="Arial" pitchFamily="-60" charset="0"/>
              </a:rPr>
              <a:t>had </a:t>
            </a:r>
            <a:r>
              <a:rPr lang="en-US" sz="2400" b="1" smtClean="0">
                <a:solidFill>
                  <a:srgbClr val="FFFF00"/>
                </a:solidFill>
                <a:latin typeface="Arial" pitchFamily="-60" charset="0"/>
                <a:ea typeface="Arial" pitchFamily="-60" charset="0"/>
                <a:cs typeface="Arial" pitchFamily="-60" charset="0"/>
              </a:rPr>
              <a:t>6 times more free cholesterol and 20 times as much esterified cholesterol </a:t>
            </a:r>
            <a:r>
              <a:rPr lang="en-US" sz="2400" smtClean="0">
                <a:solidFill>
                  <a:srgbClr val="FFFF00"/>
                </a:solidFill>
                <a:latin typeface="Arial" pitchFamily="-60" charset="0"/>
                <a:ea typeface="Arial" pitchFamily="-60" charset="0"/>
                <a:cs typeface="Arial" pitchFamily="-60" charset="0"/>
              </a:rPr>
              <a:t>compared to normal arterial walls. </a:t>
            </a:r>
          </a:p>
          <a:p>
            <a:pPr eaLnBrk="1" hangingPunct="1">
              <a:lnSpc>
                <a:spcPct val="90000"/>
              </a:lnSpc>
              <a:spcBef>
                <a:spcPct val="0"/>
              </a:spcBef>
              <a:buFont typeface="Wingdings" pitchFamily="-60" charset="2"/>
              <a:buNone/>
            </a:pPr>
            <a:endParaRPr lang="en-US" sz="2000" smtClean="0">
              <a:solidFill>
                <a:srgbClr val="FFFF00"/>
              </a:solidFill>
              <a:latin typeface="Arial" pitchFamily="-60" charset="0"/>
              <a:ea typeface="Arial" pitchFamily="-60" charset="0"/>
              <a:cs typeface="Arial" pitchFamily="-60" charset="0"/>
            </a:endParaRPr>
          </a:p>
          <a:p>
            <a:pPr eaLnBrk="1" hangingPunct="1">
              <a:lnSpc>
                <a:spcPct val="90000"/>
              </a:lnSpc>
              <a:spcBef>
                <a:spcPct val="0"/>
              </a:spcBef>
              <a:buFont typeface="Wingdings" pitchFamily="-60" charset="2"/>
              <a:buNone/>
            </a:pPr>
            <a:r>
              <a:rPr lang="en-US" sz="2400" smtClean="0">
                <a:solidFill>
                  <a:srgbClr val="FFFF00"/>
                </a:solidFill>
                <a:latin typeface="Arial" pitchFamily="-60" charset="0"/>
                <a:ea typeface="Arial" pitchFamily="-60" charset="0"/>
                <a:cs typeface="Arial" pitchFamily="-60" charset="0"/>
              </a:rPr>
              <a:t>1913 – Nikolai Anitschkow demonstrated that the same atheroma lesions Ignatowski described could be produced in rabbits by feeding cholesterol purified from egg yolks dissolved in plant oils. </a:t>
            </a:r>
            <a:r>
              <a:rPr lang="en-US" sz="2400" b="1" smtClean="0">
                <a:solidFill>
                  <a:srgbClr val="FFFF00"/>
                </a:solidFill>
                <a:latin typeface="Arial" pitchFamily="-60" charset="0"/>
                <a:ea typeface="Arial" pitchFamily="-60" charset="0"/>
                <a:cs typeface="Arial" pitchFamily="-60" charset="0"/>
              </a:rPr>
              <a:t>Thus, cholesterol was the culprit and protein was not needed. </a:t>
            </a:r>
            <a:endParaRPr lang="en-US" sz="2400" smtClean="0">
              <a:solidFill>
                <a:srgbClr val="FFFF00"/>
              </a:solidFill>
              <a:latin typeface="Arial" pitchFamily="-60" charset="0"/>
              <a:ea typeface="Arial" pitchFamily="-60" charset="0"/>
              <a:cs typeface="Arial" pitchFamily="-60" charset="0"/>
            </a:endParaRPr>
          </a:p>
          <a:p>
            <a:pPr eaLnBrk="1" hangingPunct="1">
              <a:lnSpc>
                <a:spcPct val="90000"/>
              </a:lnSpc>
              <a:spcBef>
                <a:spcPct val="0"/>
              </a:spcBef>
              <a:buFont typeface="Wingdings" pitchFamily="-60" charset="2"/>
              <a:buNone/>
            </a:pPr>
            <a:endParaRPr lang="en-US" sz="2000">
              <a:solidFill>
                <a:srgbClr val="FFFF00"/>
              </a:solidFill>
              <a:latin typeface="Arial" pitchFamily="-60" charset="0"/>
              <a:ea typeface="Arial" pitchFamily="-60" charset="0"/>
              <a:cs typeface="Arial" pitchFamily="-60" charset="0"/>
            </a:endParaRPr>
          </a:p>
          <a:p>
            <a:pPr eaLnBrk="1" hangingPunct="1">
              <a:lnSpc>
                <a:spcPct val="90000"/>
              </a:lnSpc>
              <a:spcBef>
                <a:spcPct val="0"/>
              </a:spcBef>
              <a:buFont typeface="Wingdings" pitchFamily="-60" charset="2"/>
              <a:buNone/>
            </a:pPr>
            <a:r>
              <a:rPr lang="en-US" sz="2400">
                <a:solidFill>
                  <a:srgbClr val="FFFF00"/>
                </a:solidFill>
                <a:latin typeface="Arial" pitchFamily="-60" charset="0"/>
                <a:ea typeface="Arial" pitchFamily="-60" charset="0"/>
                <a:cs typeface="Arial" pitchFamily="-60" charset="0"/>
              </a:rPr>
              <a:t>1914 - Ludwig Aschoff</a:t>
            </a:r>
            <a:r>
              <a:rPr lang="en-US" sz="2400" smtClean="0">
                <a:solidFill>
                  <a:srgbClr val="FFFF00"/>
                </a:solidFill>
                <a:latin typeface="Arial" pitchFamily="-60" charset="0"/>
                <a:ea typeface="Arial" pitchFamily="-60" charset="0"/>
                <a:cs typeface="Arial" pitchFamily="-60" charset="0"/>
              </a:rPr>
              <a:t> identified the presence of numerous cholesterol </a:t>
            </a:r>
            <a:r>
              <a:rPr lang="en-US" sz="2400">
                <a:solidFill>
                  <a:srgbClr val="FFFF00"/>
                </a:solidFill>
                <a:latin typeface="Arial" pitchFamily="-60" charset="0"/>
                <a:ea typeface="Arial" pitchFamily="-60" charset="0"/>
                <a:cs typeface="Arial" pitchFamily="-60" charset="0"/>
              </a:rPr>
              <a:t>crystals in</a:t>
            </a:r>
            <a:r>
              <a:rPr lang="en-US" sz="2400" smtClean="0">
                <a:solidFill>
                  <a:srgbClr val="FFFF00"/>
                </a:solidFill>
                <a:latin typeface="Arial" pitchFamily="-60" charset="0"/>
                <a:ea typeface="Arial" pitchFamily="-60" charset="0"/>
                <a:cs typeface="Arial" pitchFamily="-60" charset="0"/>
              </a:rPr>
              <a:t> atheromatous deposits.</a:t>
            </a:r>
            <a:endParaRPr lang="en-US" sz="2400">
              <a:solidFill>
                <a:srgbClr val="FFFF00"/>
              </a:solidFill>
              <a:latin typeface="Arial" pitchFamily="-60" charset="0"/>
              <a:ea typeface="Arial" pitchFamily="-60" charset="0"/>
              <a:cs typeface="Arial" pitchFamily="-60" charset="0"/>
            </a:endParaRPr>
          </a:p>
          <a:p>
            <a:pPr algn="just" eaLnBrk="1" hangingPunct="1">
              <a:lnSpc>
                <a:spcPct val="60000"/>
              </a:lnSpc>
              <a:spcBef>
                <a:spcPct val="0"/>
              </a:spcBef>
              <a:buFont typeface="Wingdings" pitchFamily="-60" charset="2"/>
              <a:buNone/>
            </a:pPr>
            <a:endParaRPr lang="en-US" sz="2400">
              <a:solidFill>
                <a:srgbClr val="FFFF00"/>
              </a:solidFill>
              <a:latin typeface="Arial" pitchFamily="-60" charset="0"/>
              <a:ea typeface="Arial" pitchFamily="-60" charset="0"/>
              <a:cs typeface="Arial" pitchFamily="-60"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a:xfrm>
            <a:off x="685800" y="0"/>
            <a:ext cx="7772400" cy="1041400"/>
          </a:xfrm>
        </p:spPr>
        <p:txBody>
          <a:bodyPr rtlCol="0">
            <a:normAutofit fontScale="90000"/>
          </a:bodyPr>
          <a:lstStyle/>
          <a:p>
            <a:pPr eaLnBrk="1" fontAlgn="auto" hangingPunct="1">
              <a:spcAft>
                <a:spcPts val="0"/>
              </a:spcAft>
              <a:defRPr/>
            </a:pPr>
            <a:r>
              <a:rPr lang="en-US" sz="3600" dirty="0" smtClean="0">
                <a:solidFill>
                  <a:srgbClr val="FF0000"/>
                </a:solidFill>
              </a:rPr>
              <a:t/>
            </a:r>
            <a:br>
              <a:rPr lang="en-US" sz="3600" dirty="0" smtClean="0">
                <a:solidFill>
                  <a:srgbClr val="FF0000"/>
                </a:solidFill>
              </a:rPr>
            </a:br>
            <a:r>
              <a:rPr lang="en-US" sz="4000" b="1" dirty="0" smtClean="0">
                <a:solidFill>
                  <a:srgbClr val="FF0000"/>
                </a:solidFill>
              </a:rPr>
              <a:t>OR IS</a:t>
            </a:r>
            <a:r>
              <a:rPr lang="en-US" sz="4000" dirty="0" smtClean="0">
                <a:solidFill>
                  <a:srgbClr val="FF0000"/>
                </a:solidFill>
              </a:rPr>
              <a:t> </a:t>
            </a:r>
            <a:r>
              <a:rPr lang="en-US" sz="4000" b="1" dirty="0" smtClean="0">
                <a:solidFill>
                  <a:srgbClr val="FF0000"/>
                </a:solidFill>
              </a:rPr>
              <a:t>PROTEIN THE PROBLEM?</a:t>
            </a:r>
            <a:r>
              <a:rPr lang="en-US" sz="3600" b="1" dirty="0" smtClean="0">
                <a:solidFill>
                  <a:srgbClr val="FF0000"/>
                </a:solidFill>
              </a:rPr>
              <a:t/>
            </a:r>
            <a:br>
              <a:rPr lang="en-US" sz="3600" b="1" dirty="0" smtClean="0">
                <a:solidFill>
                  <a:srgbClr val="FF0000"/>
                </a:solidFill>
              </a:rPr>
            </a:br>
            <a:endParaRPr lang="en-US" sz="3600" dirty="0">
              <a:solidFill>
                <a:srgbClr val="FF0000"/>
              </a:solidFill>
              <a:ea typeface="+mj-ea"/>
              <a:cs typeface="+mj-cs"/>
            </a:endParaRPr>
          </a:p>
        </p:txBody>
      </p:sp>
      <p:sp>
        <p:nvSpPr>
          <p:cNvPr id="25602" name="Rectangle 3"/>
          <p:cNvSpPr>
            <a:spLocks noGrp="1" noChangeArrowheads="1"/>
          </p:cNvSpPr>
          <p:nvPr>
            <p:ph type="body" idx="1"/>
          </p:nvPr>
        </p:nvSpPr>
        <p:spPr>
          <a:xfrm>
            <a:off x="254000" y="1041400"/>
            <a:ext cx="8204200" cy="5981700"/>
          </a:xfrm>
        </p:spPr>
        <p:txBody>
          <a:bodyPr/>
          <a:lstStyle/>
          <a:p>
            <a:pPr marL="0" indent="0" algn="just" eaLnBrk="1" hangingPunct="1">
              <a:spcBef>
                <a:spcPct val="0"/>
              </a:spcBef>
              <a:buFont typeface="Wingdings" pitchFamily="-60" charset="2"/>
              <a:buNone/>
            </a:pPr>
            <a:r>
              <a:rPr lang="en-US" sz="2000" dirty="0" smtClean="0">
                <a:solidFill>
                  <a:srgbClr val="FFFF00"/>
                </a:solidFill>
                <a:latin typeface="Arial" pitchFamily="-60" charset="0"/>
              </a:rPr>
              <a:t>1916– Cornelius de </a:t>
            </a:r>
            <a:r>
              <a:rPr lang="en-US" sz="2000" dirty="0" err="1" smtClean="0">
                <a:solidFill>
                  <a:srgbClr val="FFFF00"/>
                </a:solidFill>
                <a:latin typeface="Arial" pitchFamily="-60" charset="0"/>
              </a:rPr>
              <a:t>Langen</a:t>
            </a:r>
            <a:r>
              <a:rPr lang="en-US" sz="2000" dirty="0" smtClean="0">
                <a:solidFill>
                  <a:srgbClr val="FFFF00"/>
                </a:solidFill>
                <a:latin typeface="Arial" pitchFamily="-60" charset="0"/>
              </a:rPr>
              <a:t>, a Dutch physician working in Java published a paper in an obscure medical journal reporting that native Indonesians had much lower rates of heart disease compared to Dutch colonists. They also had lower cholesterol levels, which he attributed to their primarily vegetarian diet, in contrast to the large amounts of meat and dairy products consumed by the Dutch. Cholesterol and heart disease soared in Javanese stewards on Dutch ships as well as those Javanese natives who began to eat like the Dutch. </a:t>
            </a:r>
          </a:p>
          <a:p>
            <a:pPr marL="0" indent="0" algn="just" eaLnBrk="1" hangingPunct="1">
              <a:lnSpc>
                <a:spcPct val="120000"/>
              </a:lnSpc>
              <a:spcBef>
                <a:spcPct val="0"/>
              </a:spcBef>
              <a:buFont typeface="Wingdings" pitchFamily="-60" charset="2"/>
              <a:buNone/>
            </a:pPr>
            <a:endParaRPr lang="en-US" sz="2000" dirty="0" smtClean="0">
              <a:solidFill>
                <a:srgbClr val="FFFF00"/>
              </a:solidFill>
              <a:latin typeface="Arial" pitchFamily="-60" charset="0"/>
            </a:endParaRPr>
          </a:p>
          <a:p>
            <a:pPr marL="0" indent="0" algn="just" eaLnBrk="1" hangingPunct="1">
              <a:spcBef>
                <a:spcPct val="0"/>
              </a:spcBef>
              <a:buFont typeface="Wingdings" pitchFamily="-60" charset="2"/>
              <a:buNone/>
            </a:pPr>
            <a:r>
              <a:rPr lang="en-US" sz="2000" dirty="0" smtClean="0">
                <a:solidFill>
                  <a:srgbClr val="FFFF00"/>
                </a:solidFill>
                <a:latin typeface="Arial" pitchFamily="-60" charset="0"/>
              </a:rPr>
              <a:t>1919 – Harry Newburgh in the U.S. repeated </a:t>
            </a:r>
            <a:r>
              <a:rPr lang="en-US" sz="2000" dirty="0" err="1" smtClean="0">
                <a:solidFill>
                  <a:srgbClr val="FFFF00"/>
                </a:solidFill>
                <a:latin typeface="Arial" pitchFamily="-60" charset="0"/>
              </a:rPr>
              <a:t>Ignatowsky's</a:t>
            </a:r>
            <a:r>
              <a:rPr lang="en-US" sz="2000" dirty="0" smtClean="0">
                <a:solidFill>
                  <a:srgbClr val="FFFF00"/>
                </a:solidFill>
                <a:latin typeface="Arial" pitchFamily="-60" charset="0"/>
              </a:rPr>
              <a:t> experiments but fed rabbits casein, a protein found in milk, and found that atherosclerosis developed in the aortic arch and thoracic aorta. The same lesions appeared when they were fed meat powder from which all fat and cholesterol had been removed. He and </a:t>
            </a:r>
            <a:r>
              <a:rPr lang="en-US" sz="2000" dirty="0" err="1" smtClean="0">
                <a:solidFill>
                  <a:srgbClr val="FFFF00"/>
                </a:solidFill>
                <a:latin typeface="Arial" pitchFamily="-60" charset="0"/>
              </a:rPr>
              <a:t>Squier</a:t>
            </a:r>
            <a:r>
              <a:rPr lang="en-US" sz="2000" dirty="0" smtClean="0">
                <a:solidFill>
                  <a:srgbClr val="FFFF00"/>
                </a:solidFill>
                <a:latin typeface="Arial" pitchFamily="-60" charset="0"/>
              </a:rPr>
              <a:t> later found that the severity of atherosclerosis was roughly proportional to the duration of protein feeding. </a:t>
            </a:r>
            <a:r>
              <a:rPr lang="en-US" sz="2000" b="1" dirty="0" smtClean="0">
                <a:solidFill>
                  <a:srgbClr val="FFFF00"/>
                </a:solidFill>
                <a:latin typeface="Arial" pitchFamily="-60" charset="0"/>
              </a:rPr>
              <a:t>Cholesterol levels were not elevated and protein alone produced the same pathology. </a:t>
            </a:r>
            <a:endParaRPr lang="en-US" sz="2000" dirty="0">
              <a:solidFill>
                <a:srgbClr val="FFFF00"/>
              </a:solidFill>
              <a:latin typeface="Palatino" pitchFamily="-60" charset="0"/>
            </a:endParaRPr>
          </a:p>
          <a:p>
            <a:pPr marL="0" indent="0" algn="just" eaLnBrk="1" hangingPunct="1">
              <a:lnSpc>
                <a:spcPct val="80000"/>
              </a:lnSpc>
              <a:buFont typeface="Wingdings" pitchFamily="-60" charset="2"/>
              <a:buChar char="l"/>
            </a:pPr>
            <a:endParaRPr lang="en-US" sz="2000" dirty="0">
              <a:solidFill>
                <a:srgbClr val="FFFF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2"/>
          <p:cNvSpPr txBox="1">
            <a:spLocks noChangeArrowheads="1"/>
          </p:cNvSpPr>
          <p:nvPr/>
        </p:nvSpPr>
        <p:spPr bwMode="auto">
          <a:xfrm>
            <a:off x="3581400" y="5410200"/>
            <a:ext cx="3505200" cy="457200"/>
          </a:xfrm>
          <a:prstGeom prst="rect">
            <a:avLst/>
          </a:prstGeom>
          <a:noFill/>
          <a:ln w="9525">
            <a:noFill/>
            <a:miter lim="800000"/>
            <a:headEnd/>
            <a:tailEnd/>
          </a:ln>
        </p:spPr>
        <p:txBody>
          <a:bodyPr>
            <a:prstTxWarp prst="textNoShape">
              <a:avLst/>
            </a:prstTxWarp>
            <a:spAutoFit/>
          </a:bodyPr>
          <a:lstStyle/>
          <a:p>
            <a:pPr algn="ctr"/>
            <a:endParaRPr lang="en-US"/>
          </a:p>
        </p:txBody>
      </p:sp>
      <p:pic>
        <p:nvPicPr>
          <p:cNvPr id="27650" name="Picture 5"/>
          <p:cNvPicPr>
            <a:picLocks noChangeAspect="1" noChangeArrowheads="1"/>
          </p:cNvPicPr>
          <p:nvPr/>
        </p:nvPicPr>
        <p:blipFill>
          <a:blip r:embed="rId3"/>
          <a:srcRect r="16457"/>
          <a:stretch>
            <a:fillRect/>
          </a:stretch>
        </p:blipFill>
        <p:spPr bwMode="auto">
          <a:xfrm>
            <a:off x="1987550" y="1157288"/>
            <a:ext cx="5464175" cy="3657600"/>
          </a:xfrm>
          <a:prstGeom prst="rect">
            <a:avLst/>
          </a:prstGeom>
          <a:noFill/>
          <a:ln w="9525">
            <a:noFill/>
            <a:miter lim="800000"/>
            <a:headEnd/>
            <a:tailEnd/>
          </a:ln>
        </p:spPr>
      </p:pic>
      <p:sp>
        <p:nvSpPr>
          <p:cNvPr id="27651" name="TextBox 5"/>
          <p:cNvSpPr txBox="1">
            <a:spLocks noChangeArrowheads="1"/>
          </p:cNvSpPr>
          <p:nvPr/>
        </p:nvSpPr>
        <p:spPr bwMode="auto">
          <a:xfrm>
            <a:off x="819150" y="241300"/>
            <a:ext cx="7512050" cy="641350"/>
          </a:xfrm>
          <a:prstGeom prst="rect">
            <a:avLst/>
          </a:prstGeom>
          <a:noFill/>
          <a:ln w="9525">
            <a:noFill/>
            <a:miter lim="800000"/>
            <a:headEnd/>
            <a:tailEnd/>
          </a:ln>
        </p:spPr>
        <p:txBody>
          <a:bodyPr>
            <a:prstTxWarp prst="textNoShape">
              <a:avLst/>
            </a:prstTxWarp>
            <a:spAutoFit/>
          </a:bodyPr>
          <a:lstStyle/>
          <a:p>
            <a:pPr algn="ctr">
              <a:defRPr/>
            </a:pPr>
            <a:r>
              <a:rPr lang="en-US" sz="3600" b="1" dirty="0">
                <a:solidFill>
                  <a:srgbClr val="FF0000"/>
                </a:solidFill>
                <a:latin typeface="+mj-lt"/>
              </a:rPr>
              <a:t>LDL AND HDL TO THE RESCUE</a:t>
            </a:r>
          </a:p>
        </p:txBody>
      </p:sp>
      <p:sp>
        <p:nvSpPr>
          <p:cNvPr id="27652" name="TextBox 6"/>
          <p:cNvSpPr txBox="1">
            <a:spLocks noChangeArrowheads="1"/>
          </p:cNvSpPr>
          <p:nvPr/>
        </p:nvSpPr>
        <p:spPr bwMode="auto">
          <a:xfrm>
            <a:off x="596900" y="5232400"/>
            <a:ext cx="7734300" cy="1006475"/>
          </a:xfrm>
          <a:prstGeom prst="rect">
            <a:avLst/>
          </a:prstGeom>
          <a:noFill/>
          <a:ln w="9525">
            <a:noFill/>
            <a:miter lim="800000"/>
            <a:headEnd/>
            <a:tailEnd/>
          </a:ln>
        </p:spPr>
        <p:txBody>
          <a:bodyPr>
            <a:prstTxWarp prst="textNoShape">
              <a:avLst/>
            </a:prstTxWarp>
            <a:spAutoFit/>
          </a:bodyPr>
          <a:lstStyle/>
          <a:p>
            <a:pPr algn="just"/>
            <a:r>
              <a:rPr lang="en-US" sz="2000">
                <a:solidFill>
                  <a:srgbClr val="FFFF00"/>
                </a:solidFill>
              </a:rPr>
              <a:t>John Gofman preparing to fire up his analytical ultracentrifuge for a lipoprotein separation (circa 1948). This was only the second instrument of its kind at the time.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457200" y="0"/>
            <a:ext cx="8229600" cy="1244600"/>
          </a:xfrm>
        </p:spPr>
        <p:txBody>
          <a:bodyPr/>
          <a:lstStyle/>
          <a:p>
            <a:pPr eaLnBrk="1" hangingPunct="1"/>
            <a:r>
              <a:rPr lang="en-US" sz="4000" b="1">
                <a:solidFill>
                  <a:srgbClr val="FF0000"/>
                </a:solidFill>
              </a:rPr>
              <a:t>THE </a:t>
            </a:r>
            <a:r>
              <a:rPr lang="en-US" sz="3600" b="1">
                <a:solidFill>
                  <a:srgbClr val="FF0000"/>
                </a:solidFill>
              </a:rPr>
              <a:t>FRAMINGHAM</a:t>
            </a:r>
            <a:r>
              <a:rPr lang="en-US" sz="4000" b="1">
                <a:solidFill>
                  <a:srgbClr val="FF0000"/>
                </a:solidFill>
              </a:rPr>
              <a:t> STUDY</a:t>
            </a:r>
            <a:endParaRPr lang="en-US" b="1">
              <a:solidFill>
                <a:srgbClr val="FF0000"/>
              </a:solidFill>
            </a:endParaRPr>
          </a:p>
        </p:txBody>
      </p:sp>
      <p:sp>
        <p:nvSpPr>
          <p:cNvPr id="67586" name="Rectangle 3"/>
          <p:cNvSpPr>
            <a:spLocks noGrp="1" noChangeArrowheads="1"/>
          </p:cNvSpPr>
          <p:nvPr>
            <p:ph type="body" idx="1"/>
          </p:nvPr>
        </p:nvSpPr>
        <p:spPr>
          <a:xfrm>
            <a:off x="228600" y="1612900"/>
            <a:ext cx="8153400" cy="4678363"/>
          </a:xfrm>
        </p:spPr>
        <p:txBody>
          <a:bodyPr anchor="ctr"/>
          <a:lstStyle/>
          <a:p>
            <a:pPr marL="0" indent="0" algn="just" eaLnBrk="1" hangingPunct="1">
              <a:spcBef>
                <a:spcPts val="0"/>
              </a:spcBef>
              <a:buFont typeface="Arial" pitchFamily="-60" charset="0"/>
              <a:buNone/>
              <a:defRPr/>
            </a:pPr>
            <a:endParaRPr lang="en-US" sz="1800" dirty="0" smtClean="0">
              <a:solidFill>
                <a:srgbClr val="FFFF00"/>
              </a:solidFill>
              <a:latin typeface="Arial" pitchFamily="-60" charset="0"/>
            </a:endParaRPr>
          </a:p>
          <a:p>
            <a:pPr marL="0" indent="0" algn="just" eaLnBrk="1" hangingPunct="1">
              <a:spcBef>
                <a:spcPts val="0"/>
              </a:spcBef>
              <a:buFont typeface="Arial" pitchFamily="-60" charset="0"/>
              <a:buNone/>
              <a:defRPr/>
            </a:pPr>
            <a:endParaRPr lang="en-US" sz="1800" dirty="0" smtClean="0">
              <a:solidFill>
                <a:srgbClr val="FFFF00"/>
              </a:solidFill>
              <a:latin typeface="Arial" pitchFamily="-60" charset="0"/>
            </a:endParaRPr>
          </a:p>
          <a:p>
            <a:pPr marL="0" indent="0" algn="just" eaLnBrk="1" hangingPunct="1">
              <a:spcBef>
                <a:spcPts val="0"/>
              </a:spcBef>
              <a:buFont typeface="Arial" pitchFamily="-60" charset="0"/>
              <a:buNone/>
              <a:defRPr/>
            </a:pPr>
            <a:endParaRPr lang="en-US" sz="1800" dirty="0" smtClean="0">
              <a:solidFill>
                <a:srgbClr val="FFFF00"/>
              </a:solidFill>
              <a:latin typeface="Arial" pitchFamily="-60" charset="0"/>
            </a:endParaRPr>
          </a:p>
          <a:p>
            <a:pPr marL="0" indent="0" algn="just" eaLnBrk="1" hangingPunct="1">
              <a:spcBef>
                <a:spcPts val="0"/>
              </a:spcBef>
              <a:buFont typeface="Arial" pitchFamily="-60" charset="0"/>
              <a:buNone/>
              <a:defRPr/>
            </a:pPr>
            <a:endParaRPr lang="en-US" sz="2000" dirty="0" smtClean="0">
              <a:solidFill>
                <a:srgbClr val="FFFF00"/>
              </a:solidFill>
              <a:latin typeface="Arial" pitchFamily="-60" charset="0"/>
            </a:endParaRPr>
          </a:p>
          <a:p>
            <a:pPr marL="0" indent="0" algn="just" eaLnBrk="1" hangingPunct="1">
              <a:spcBef>
                <a:spcPts val="0"/>
              </a:spcBef>
              <a:buFont typeface="Arial" pitchFamily="-60" charset="0"/>
              <a:buNone/>
              <a:defRPr/>
            </a:pPr>
            <a:r>
              <a:rPr lang="en-US" sz="2200" dirty="0" smtClean="0">
                <a:solidFill>
                  <a:srgbClr val="FFFF00"/>
                </a:solidFill>
                <a:latin typeface="Arial" pitchFamily="-60" charset="0"/>
              </a:rPr>
              <a:t>The </a:t>
            </a:r>
            <a:r>
              <a:rPr lang="en-US" sz="2200" dirty="0">
                <a:solidFill>
                  <a:srgbClr val="FFFF00"/>
                </a:solidFill>
                <a:latin typeface="Arial" pitchFamily="-60" charset="0"/>
              </a:rPr>
              <a:t>Framingham</a:t>
            </a:r>
            <a:r>
              <a:rPr lang="en-US" sz="2200" dirty="0" smtClean="0">
                <a:solidFill>
                  <a:srgbClr val="FFFF00"/>
                </a:solidFill>
                <a:latin typeface="Arial" pitchFamily="-60" charset="0"/>
              </a:rPr>
              <a:t> study, which began around the same time, has </a:t>
            </a:r>
            <a:r>
              <a:rPr lang="en-US" sz="2200" dirty="0">
                <a:solidFill>
                  <a:srgbClr val="FFFF00"/>
                </a:solidFill>
                <a:latin typeface="Arial" pitchFamily="-60" charset="0"/>
              </a:rPr>
              <a:t>had</a:t>
            </a:r>
            <a:r>
              <a:rPr lang="en-US" sz="2200" dirty="0" smtClean="0">
                <a:solidFill>
                  <a:srgbClr val="FFFF00"/>
                </a:solidFill>
                <a:latin typeface="Arial" pitchFamily="-60" charset="0"/>
              </a:rPr>
              <a:t> the most impact </a:t>
            </a:r>
            <a:r>
              <a:rPr lang="en-US" sz="2200" dirty="0">
                <a:solidFill>
                  <a:srgbClr val="FFFF00"/>
                </a:solidFill>
                <a:latin typeface="Arial" pitchFamily="-60" charset="0"/>
              </a:rPr>
              <a:t>on CHD </a:t>
            </a:r>
            <a:r>
              <a:rPr lang="en-US" sz="2200" dirty="0" smtClean="0">
                <a:solidFill>
                  <a:srgbClr val="FFFF00"/>
                </a:solidFill>
                <a:latin typeface="Arial" pitchFamily="-60" charset="0"/>
              </a:rPr>
              <a:t>research. It established cholesterol, cigarette smoking and hypertension as the leading causes of coronary disease. Other risk factors were added later and all of these had additive effects. </a:t>
            </a:r>
          </a:p>
          <a:p>
            <a:pPr marL="0" indent="0" algn="just" eaLnBrk="1" hangingPunct="1">
              <a:spcBef>
                <a:spcPts val="0"/>
              </a:spcBef>
              <a:buFont typeface="Arial" pitchFamily="-60" charset="0"/>
              <a:buNone/>
              <a:defRPr/>
            </a:pPr>
            <a:endParaRPr lang="en-US" sz="2200" dirty="0" smtClean="0">
              <a:solidFill>
                <a:srgbClr val="FFFF00"/>
              </a:solidFill>
              <a:latin typeface="Arial" pitchFamily="-60" charset="0"/>
            </a:endParaRPr>
          </a:p>
          <a:p>
            <a:pPr marL="0" indent="0" algn="just" eaLnBrk="1" hangingPunct="1">
              <a:spcBef>
                <a:spcPts val="0"/>
              </a:spcBef>
              <a:buFont typeface="Arial" pitchFamily="-60" charset="0"/>
              <a:buNone/>
              <a:defRPr/>
            </a:pPr>
            <a:r>
              <a:rPr lang="en-US" sz="2200" dirty="0" smtClean="0">
                <a:solidFill>
                  <a:srgbClr val="FFFF00"/>
                </a:solidFill>
                <a:latin typeface="Arial" pitchFamily="-60" charset="0"/>
              </a:rPr>
              <a:t>William </a:t>
            </a:r>
            <a:r>
              <a:rPr lang="en-US" sz="2200" dirty="0" err="1" smtClean="0">
                <a:solidFill>
                  <a:srgbClr val="FFFF00"/>
                </a:solidFill>
                <a:latin typeface="Arial" pitchFamily="-60" charset="0"/>
              </a:rPr>
              <a:t>Kannel</a:t>
            </a:r>
            <a:r>
              <a:rPr lang="en-US" sz="2200" dirty="0" smtClean="0">
                <a:solidFill>
                  <a:srgbClr val="FFFF00"/>
                </a:solidFill>
                <a:latin typeface="Arial" pitchFamily="-60" charset="0"/>
              </a:rPr>
              <a:t>, Director of the Framingham Study during the 1960’s, told the press that the Framingham results essentially proved that cholesterol was a powerful predictor of CHD. </a:t>
            </a:r>
          </a:p>
          <a:p>
            <a:pPr marL="0" indent="0" algn="just" eaLnBrk="1" hangingPunct="1">
              <a:spcBef>
                <a:spcPts val="0"/>
              </a:spcBef>
              <a:buFont typeface="Arial" pitchFamily="-60" charset="0"/>
              <a:buNone/>
              <a:defRPr/>
            </a:pPr>
            <a:endParaRPr lang="en-US" sz="2200" dirty="0" smtClean="0">
              <a:solidFill>
                <a:srgbClr val="FFFF00"/>
              </a:solidFill>
              <a:latin typeface="Arial" pitchFamily="-60" charset="0"/>
            </a:endParaRPr>
          </a:p>
          <a:p>
            <a:pPr marL="0" indent="0" algn="just" eaLnBrk="1" hangingPunct="1">
              <a:spcBef>
                <a:spcPts val="0"/>
              </a:spcBef>
              <a:buFont typeface="Arial" pitchFamily="-60" charset="0"/>
              <a:buNone/>
              <a:defRPr/>
            </a:pPr>
            <a:r>
              <a:rPr lang="en-US" sz="2200" dirty="0" smtClean="0">
                <a:solidFill>
                  <a:srgbClr val="FFFF00"/>
                </a:solidFill>
                <a:latin typeface="Arial" pitchFamily="-60" charset="0"/>
              </a:rPr>
              <a:t>A 1987 30 year follow-up study stated "The most important overall finding is the emergence of the total cholesterol as a risk factor for CHD in the elderly". </a:t>
            </a:r>
            <a:r>
              <a:rPr lang="en-US" sz="2200" b="1" dirty="0" smtClean="0">
                <a:solidFill>
                  <a:srgbClr val="FFFF00"/>
                </a:solidFill>
                <a:latin typeface="Arial" pitchFamily="-60" charset="0"/>
              </a:rPr>
              <a:t>No data were presented to support this erroneous claim. </a:t>
            </a:r>
          </a:p>
          <a:p>
            <a:pPr marL="0" indent="0" algn="just" eaLnBrk="1" hangingPunct="1">
              <a:spcBef>
                <a:spcPts val="0"/>
              </a:spcBef>
              <a:buFont typeface="Arial" pitchFamily="-60" charset="0"/>
              <a:buNone/>
              <a:defRPr/>
            </a:pPr>
            <a:endParaRPr lang="en-US" sz="1800" dirty="0" smtClean="0">
              <a:solidFill>
                <a:srgbClr val="FFFF00"/>
              </a:solidFill>
              <a:latin typeface="Arial" pitchFamily="-60" charset="0"/>
            </a:endParaRPr>
          </a:p>
          <a:p>
            <a:pPr marL="0" indent="0" algn="just" eaLnBrk="1" hangingPunct="1">
              <a:spcBef>
                <a:spcPts val="0"/>
              </a:spcBef>
              <a:buFont typeface="Arial" pitchFamily="-60" charset="0"/>
              <a:buNone/>
              <a:defRPr/>
            </a:pPr>
            <a:endParaRPr lang="en-US" sz="1800" dirty="0" smtClean="0">
              <a:solidFill>
                <a:srgbClr val="FFFF00"/>
              </a:solidFill>
              <a:latin typeface="Arial" pitchFamily="-60" charset="0"/>
            </a:endParaRPr>
          </a:p>
          <a:p>
            <a:pPr marL="0" indent="0" algn="just" eaLnBrk="1" hangingPunct="1">
              <a:spcBef>
                <a:spcPts val="0"/>
              </a:spcBef>
              <a:buFont typeface="Arial" pitchFamily="-60" charset="0"/>
              <a:buNone/>
              <a:defRPr/>
            </a:pPr>
            <a:endParaRPr lang="en-US" sz="1800" dirty="0" smtClean="0">
              <a:solidFill>
                <a:srgbClr val="FFFF00"/>
              </a:solidFill>
              <a:latin typeface="Arial" pitchFamily="-60" charset="0"/>
            </a:endParaRPr>
          </a:p>
          <a:p>
            <a:pPr marL="0" indent="0" algn="just" eaLnBrk="1" hangingPunct="1">
              <a:spcBef>
                <a:spcPts val="0"/>
              </a:spcBef>
              <a:buFont typeface="Arial" pitchFamily="-60" charset="0"/>
              <a:buNone/>
              <a:defRPr/>
            </a:pPr>
            <a:endParaRPr lang="en-US" sz="1700" dirty="0" smtClean="0">
              <a:solidFill>
                <a:srgbClr val="FFFF00"/>
              </a:solidFill>
              <a:latin typeface="Arial" pitchFamily="-60" charset="0"/>
            </a:endParaRPr>
          </a:p>
          <a:p>
            <a:pPr marL="533400" indent="-533400" algn="just" eaLnBrk="1" hangingPunct="1">
              <a:lnSpc>
                <a:spcPct val="80000"/>
              </a:lnSpc>
              <a:buFont typeface="Arial" pitchFamily="-60" charset="0"/>
              <a:buAutoNum type="arabicPeriod"/>
              <a:defRPr/>
            </a:pPr>
            <a:endParaRPr lang="en-US" sz="1700" dirty="0">
              <a:solidFill>
                <a:srgbClr val="FFFF00"/>
              </a:solidFill>
              <a:latin typeface="Arial" pitchFamily="-60"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457200" y="0"/>
            <a:ext cx="8229600" cy="1143000"/>
          </a:xfrm>
        </p:spPr>
        <p:txBody>
          <a:bodyPr/>
          <a:lstStyle/>
          <a:p>
            <a:pPr eaLnBrk="1" hangingPunct="1"/>
            <a:r>
              <a:rPr lang="en-US" sz="3800" b="1">
                <a:solidFill>
                  <a:srgbClr val="FF0000"/>
                </a:solidFill>
              </a:rPr>
              <a:t>A FEW </a:t>
            </a:r>
            <a:r>
              <a:rPr lang="en-US" sz="3600" b="1">
                <a:solidFill>
                  <a:srgbClr val="FF0000"/>
                </a:solidFill>
              </a:rPr>
              <a:t>FRAMINGHAM</a:t>
            </a:r>
            <a:r>
              <a:rPr lang="en-US" sz="3800" b="1">
                <a:solidFill>
                  <a:srgbClr val="FF0000"/>
                </a:solidFill>
              </a:rPr>
              <a:t> FALLACIES</a:t>
            </a:r>
            <a:endParaRPr lang="en-US" b="1">
              <a:solidFill>
                <a:srgbClr val="FF0000"/>
              </a:solidFill>
            </a:endParaRPr>
          </a:p>
        </p:txBody>
      </p:sp>
      <p:sp>
        <p:nvSpPr>
          <p:cNvPr id="501763" name="Rectangle 3"/>
          <p:cNvSpPr>
            <a:spLocks noGrp="1" noChangeArrowheads="1"/>
          </p:cNvSpPr>
          <p:nvPr>
            <p:ph type="body" idx="1"/>
          </p:nvPr>
        </p:nvSpPr>
        <p:spPr>
          <a:xfrm>
            <a:off x="0" y="1143000"/>
            <a:ext cx="9144000" cy="4953000"/>
          </a:xfrm>
        </p:spPr>
        <p:txBody>
          <a:bodyPr rtlCol="0">
            <a:noAutofit/>
          </a:bodyPr>
          <a:lstStyle/>
          <a:p>
            <a:pPr marL="0" indent="0" algn="just" eaLnBrk="1" fontAlgn="auto" hangingPunct="1">
              <a:spcBef>
                <a:spcPts val="0"/>
              </a:spcBef>
              <a:spcAft>
                <a:spcPts val="0"/>
              </a:spcAft>
              <a:buFont typeface="Arial" pitchFamily="-60" charset="0"/>
              <a:buNone/>
              <a:defRPr/>
            </a:pPr>
            <a:r>
              <a:rPr lang="en-US" sz="2200" dirty="0">
                <a:solidFill>
                  <a:srgbClr val="FFFF00"/>
                </a:solidFill>
                <a:latin typeface="Arial" pitchFamily="112" charset="0"/>
                <a:ea typeface="+mn-ea"/>
                <a:cs typeface="+mn-cs"/>
              </a:rPr>
              <a:t>A dietary analysis study in the 1950's found that participants had widely varying cholesterol levels and concluded that "something explains this inter individual variation </a:t>
            </a:r>
            <a:r>
              <a:rPr lang="en-US" sz="2200" b="1" dirty="0">
                <a:solidFill>
                  <a:srgbClr val="FFFF00"/>
                </a:solidFill>
                <a:latin typeface="Arial" pitchFamily="112" charset="0"/>
                <a:ea typeface="+mn-ea"/>
                <a:cs typeface="+mn-cs"/>
              </a:rPr>
              <a:t>but it is not diet</a:t>
            </a:r>
            <a:r>
              <a:rPr lang="en-US" sz="2200" dirty="0">
                <a:solidFill>
                  <a:srgbClr val="FFFF00"/>
                </a:solidFill>
                <a:latin typeface="Arial" pitchFamily="112" charset="0"/>
                <a:ea typeface="+mn-ea"/>
                <a:cs typeface="+mn-cs"/>
              </a:rPr>
              <a:t>.</a:t>
            </a:r>
            <a:r>
              <a:rPr lang="en-US" sz="2200" dirty="0" smtClean="0">
                <a:solidFill>
                  <a:srgbClr val="FFFF00"/>
                </a:solidFill>
                <a:latin typeface="Arial" pitchFamily="112" charset="0"/>
                <a:ea typeface="+mn-ea"/>
                <a:cs typeface="+mn-cs"/>
              </a:rPr>
              <a:t>” </a:t>
            </a:r>
            <a:r>
              <a:rPr lang="en-US" sz="2200" dirty="0">
                <a:solidFill>
                  <a:srgbClr val="FFFF00"/>
                </a:solidFill>
                <a:latin typeface="Arial" pitchFamily="112" charset="0"/>
                <a:ea typeface="+mn-ea"/>
                <a:cs typeface="+mn-cs"/>
              </a:rPr>
              <a:t>It was</a:t>
            </a:r>
            <a:r>
              <a:rPr lang="en-US" sz="2200" dirty="0" smtClean="0">
                <a:solidFill>
                  <a:srgbClr val="FFFF00"/>
                </a:solidFill>
                <a:latin typeface="Arial" pitchFamily="112" charset="0"/>
                <a:ea typeface="+mn-ea"/>
                <a:cs typeface="+mn-cs"/>
              </a:rPr>
              <a:t> never </a:t>
            </a:r>
            <a:r>
              <a:rPr lang="en-US" sz="2200" dirty="0">
                <a:solidFill>
                  <a:srgbClr val="FFFF00"/>
                </a:solidFill>
                <a:latin typeface="Arial" pitchFamily="112" charset="0"/>
                <a:ea typeface="+mn-ea"/>
                <a:cs typeface="+mn-cs"/>
              </a:rPr>
              <a:t>published</a:t>
            </a:r>
            <a:r>
              <a:rPr lang="en-US" sz="2200" dirty="0" smtClean="0">
                <a:solidFill>
                  <a:srgbClr val="FFFF00"/>
                </a:solidFill>
                <a:latin typeface="Arial" pitchFamily="112" charset="0"/>
                <a:ea typeface="+mn-ea"/>
                <a:cs typeface="+mn-cs"/>
              </a:rPr>
              <a:t>. </a:t>
            </a:r>
          </a:p>
          <a:p>
            <a:pPr marL="0" indent="0" algn="just" eaLnBrk="1" fontAlgn="auto" hangingPunct="1">
              <a:spcBef>
                <a:spcPts val="0"/>
              </a:spcBef>
              <a:spcAft>
                <a:spcPts val="0"/>
              </a:spcAft>
              <a:buFont typeface="Arial" pitchFamily="-60" charset="0"/>
              <a:buNone/>
              <a:defRPr/>
            </a:pPr>
            <a:endParaRPr lang="en-US" sz="1000" dirty="0" smtClean="0">
              <a:solidFill>
                <a:srgbClr val="FFFF00"/>
              </a:solidFill>
              <a:latin typeface="Arial" pitchFamily="112" charset="0"/>
              <a:ea typeface="+mn-ea"/>
              <a:cs typeface="+mn-cs"/>
            </a:endParaRPr>
          </a:p>
          <a:p>
            <a:pPr marL="0" indent="0" algn="just" eaLnBrk="1" fontAlgn="auto" hangingPunct="1">
              <a:spcBef>
                <a:spcPts val="0"/>
              </a:spcBef>
              <a:spcAft>
                <a:spcPts val="0"/>
              </a:spcAft>
              <a:buFont typeface="Arial" pitchFamily="-60" charset="0"/>
              <a:buNone/>
              <a:defRPr/>
            </a:pPr>
            <a:r>
              <a:rPr lang="en-US" sz="2200" dirty="0" smtClean="0">
                <a:solidFill>
                  <a:srgbClr val="FFFF00"/>
                </a:solidFill>
                <a:latin typeface="Arial" pitchFamily="112" charset="0"/>
                <a:ea typeface="+mn-ea"/>
                <a:cs typeface="+mn-cs"/>
              </a:rPr>
              <a:t>With respect to high cholesterol causing more heart attacks, the data actually revealed that the incidence of heart attacks was relatively constant from levels of 200 to 1000.</a:t>
            </a:r>
          </a:p>
          <a:p>
            <a:pPr marL="0" indent="0" algn="just" eaLnBrk="1" fontAlgn="auto" hangingPunct="1">
              <a:spcBef>
                <a:spcPts val="0"/>
              </a:spcBef>
              <a:spcAft>
                <a:spcPts val="0"/>
              </a:spcAft>
              <a:buFont typeface="Arial" pitchFamily="-60" charset="0"/>
              <a:buNone/>
              <a:defRPr/>
            </a:pPr>
            <a:endParaRPr lang="en-US" sz="1000" dirty="0" smtClean="0">
              <a:solidFill>
                <a:srgbClr val="FFFF00"/>
              </a:solidFill>
              <a:latin typeface="Arial" pitchFamily="112" charset="0"/>
            </a:endParaRPr>
          </a:p>
          <a:p>
            <a:pPr marL="0" indent="0" algn="just" eaLnBrk="1" fontAlgn="auto" hangingPunct="1">
              <a:spcBef>
                <a:spcPts val="0"/>
              </a:spcBef>
              <a:spcAft>
                <a:spcPts val="0"/>
              </a:spcAft>
              <a:buFont typeface="Arial" pitchFamily="-60" charset="0"/>
              <a:buNone/>
              <a:defRPr/>
            </a:pPr>
            <a:r>
              <a:rPr lang="en-US" sz="2200" dirty="0" smtClean="0">
                <a:solidFill>
                  <a:srgbClr val="FFFF00"/>
                </a:solidFill>
                <a:latin typeface="Arial" pitchFamily="112" charset="0"/>
                <a:ea typeface="+mn-ea"/>
                <a:cs typeface="+mn-cs"/>
              </a:rPr>
              <a:t>A </a:t>
            </a:r>
            <a:r>
              <a:rPr lang="en-US" sz="2200" dirty="0">
                <a:solidFill>
                  <a:srgbClr val="FFFF00"/>
                </a:solidFill>
                <a:latin typeface="Arial" pitchFamily="112" charset="0"/>
                <a:ea typeface="+mn-ea"/>
                <a:cs typeface="+mn-cs"/>
              </a:rPr>
              <a:t>direct</a:t>
            </a:r>
            <a:r>
              <a:rPr lang="en-US" sz="2200" dirty="0" smtClean="0">
                <a:solidFill>
                  <a:srgbClr val="FFFF00"/>
                </a:solidFill>
                <a:latin typeface="Arial" pitchFamily="112" charset="0"/>
                <a:ea typeface="+mn-ea"/>
                <a:cs typeface="+mn-cs"/>
              </a:rPr>
              <a:t> correlation </a:t>
            </a:r>
            <a:r>
              <a:rPr lang="en-US" sz="2200" dirty="0">
                <a:solidFill>
                  <a:srgbClr val="FFFF00"/>
                </a:solidFill>
                <a:latin typeface="Arial" pitchFamily="112" charset="0"/>
                <a:ea typeface="+mn-ea"/>
                <a:cs typeface="+mn-cs"/>
              </a:rPr>
              <a:t>was</a:t>
            </a:r>
            <a:r>
              <a:rPr lang="en-US" sz="2200" dirty="0" smtClean="0">
                <a:solidFill>
                  <a:srgbClr val="FFFF00"/>
                </a:solidFill>
                <a:latin typeface="Arial" pitchFamily="112" charset="0"/>
                <a:ea typeface="+mn-ea"/>
                <a:cs typeface="+mn-cs"/>
              </a:rPr>
              <a:t> reported </a:t>
            </a:r>
            <a:r>
              <a:rPr lang="en-US" sz="2200" dirty="0">
                <a:solidFill>
                  <a:srgbClr val="FFFF00"/>
                </a:solidFill>
                <a:latin typeface="Arial" pitchFamily="112" charset="0"/>
                <a:ea typeface="+mn-ea"/>
                <a:cs typeface="+mn-cs"/>
              </a:rPr>
              <a:t>between </a:t>
            </a:r>
            <a:r>
              <a:rPr lang="en-US" sz="2200" b="1" dirty="0">
                <a:solidFill>
                  <a:srgbClr val="FFFF00"/>
                </a:solidFill>
                <a:latin typeface="Arial" pitchFamily="112" charset="0"/>
                <a:ea typeface="+mn-ea"/>
                <a:cs typeface="+mn-cs"/>
              </a:rPr>
              <a:t>falling cholesterol </a:t>
            </a:r>
            <a:r>
              <a:rPr lang="en-US" sz="2200" dirty="0">
                <a:solidFill>
                  <a:srgbClr val="FFFF00"/>
                </a:solidFill>
                <a:latin typeface="Arial" pitchFamily="112" charset="0"/>
                <a:ea typeface="+mn-ea"/>
                <a:cs typeface="+mn-cs"/>
              </a:rPr>
              <a:t>levels over the first 14 years of the study </a:t>
            </a:r>
            <a:r>
              <a:rPr lang="en-US" sz="2200" b="1" dirty="0">
                <a:solidFill>
                  <a:srgbClr val="FFFF00"/>
                </a:solidFill>
                <a:latin typeface="Arial" pitchFamily="112" charset="0"/>
                <a:ea typeface="+mn-ea"/>
                <a:cs typeface="+mn-cs"/>
              </a:rPr>
              <a:t>and increased mortality</a:t>
            </a:r>
            <a:r>
              <a:rPr lang="en-US" sz="2200" b="1" dirty="0" smtClean="0">
                <a:solidFill>
                  <a:srgbClr val="FFFF00"/>
                </a:solidFill>
                <a:latin typeface="Arial" pitchFamily="112" charset="0"/>
                <a:ea typeface="+mn-ea"/>
                <a:cs typeface="+mn-cs"/>
              </a:rPr>
              <a:t> </a:t>
            </a:r>
            <a:r>
              <a:rPr lang="en-US" sz="2200" dirty="0" smtClean="0">
                <a:solidFill>
                  <a:srgbClr val="FFFF00"/>
                </a:solidFill>
                <a:latin typeface="Arial" pitchFamily="112" charset="0"/>
                <a:ea typeface="+mn-ea"/>
                <a:cs typeface="+mn-cs"/>
              </a:rPr>
              <a:t>over </a:t>
            </a:r>
            <a:r>
              <a:rPr lang="en-US" sz="2200" dirty="0">
                <a:solidFill>
                  <a:srgbClr val="FFFF00"/>
                </a:solidFill>
                <a:latin typeface="Arial" pitchFamily="112" charset="0"/>
                <a:ea typeface="+mn-ea"/>
                <a:cs typeface="+mn-cs"/>
              </a:rPr>
              <a:t>the</a:t>
            </a:r>
            <a:r>
              <a:rPr lang="en-US" sz="2200" dirty="0" smtClean="0">
                <a:solidFill>
                  <a:srgbClr val="FFFF00"/>
                </a:solidFill>
                <a:latin typeface="Arial" pitchFamily="112" charset="0"/>
                <a:ea typeface="+mn-ea"/>
                <a:cs typeface="+mn-cs"/>
              </a:rPr>
              <a:t> following </a:t>
            </a:r>
            <a:r>
              <a:rPr lang="en-US" sz="2200" dirty="0">
                <a:solidFill>
                  <a:srgbClr val="FFFF00"/>
                </a:solidFill>
                <a:latin typeface="Arial" pitchFamily="112" charset="0"/>
                <a:ea typeface="+mn-ea"/>
                <a:cs typeface="+mn-cs"/>
              </a:rPr>
              <a:t>18 years.</a:t>
            </a:r>
            <a:r>
              <a:rPr lang="en-US" sz="2200" dirty="0" smtClean="0">
                <a:solidFill>
                  <a:srgbClr val="FFFF00"/>
                </a:solidFill>
                <a:latin typeface="Arial" pitchFamily="112" charset="0"/>
                <a:ea typeface="+mn-ea"/>
                <a:cs typeface="+mn-cs"/>
              </a:rPr>
              <a:t> For </a:t>
            </a:r>
            <a:r>
              <a:rPr lang="en-US" sz="2200" dirty="0">
                <a:solidFill>
                  <a:srgbClr val="FFFF00"/>
                </a:solidFill>
                <a:latin typeface="Arial" pitchFamily="112" charset="0"/>
                <a:ea typeface="+mn-ea"/>
                <a:cs typeface="+mn-cs"/>
              </a:rPr>
              <a:t>men</a:t>
            </a:r>
            <a:r>
              <a:rPr lang="en-US" sz="2200" dirty="0" smtClean="0">
                <a:solidFill>
                  <a:srgbClr val="FFFF00"/>
                </a:solidFill>
                <a:latin typeface="Arial" pitchFamily="112" charset="0"/>
                <a:ea typeface="+mn-ea"/>
                <a:cs typeface="+mn-cs"/>
              </a:rPr>
              <a:t> older than 47</a:t>
            </a:r>
            <a:r>
              <a:rPr lang="en-US" sz="2200" dirty="0">
                <a:solidFill>
                  <a:srgbClr val="FFFF00"/>
                </a:solidFill>
                <a:latin typeface="Arial" pitchFamily="112" charset="0"/>
                <a:ea typeface="+mn-ea"/>
                <a:cs typeface="+mn-cs"/>
              </a:rPr>
              <a:t>, </a:t>
            </a:r>
            <a:r>
              <a:rPr lang="en-US" sz="2200" b="1" dirty="0">
                <a:solidFill>
                  <a:srgbClr val="FFFF00"/>
                </a:solidFill>
                <a:latin typeface="Arial" pitchFamily="112" charset="0"/>
                <a:ea typeface="+mn-ea"/>
                <a:cs typeface="+mn-cs"/>
              </a:rPr>
              <a:t>those with low cholesterol had mortality rates greater than those with high cholesterol.</a:t>
            </a:r>
            <a:r>
              <a:rPr lang="en-US" sz="2200" b="1" dirty="0" smtClean="0">
                <a:solidFill>
                  <a:srgbClr val="FFFF00"/>
                </a:solidFill>
                <a:latin typeface="Arial" pitchFamily="112" charset="0"/>
                <a:ea typeface="+mn-ea"/>
                <a:cs typeface="+mn-cs"/>
              </a:rPr>
              <a:t> </a:t>
            </a:r>
          </a:p>
          <a:p>
            <a:pPr marL="0" indent="0" algn="just" eaLnBrk="1" fontAlgn="auto" hangingPunct="1">
              <a:spcBef>
                <a:spcPts val="0"/>
              </a:spcBef>
              <a:spcAft>
                <a:spcPts val="0"/>
              </a:spcAft>
              <a:buFont typeface="Arial" pitchFamily="-60" charset="0"/>
              <a:buNone/>
              <a:defRPr/>
            </a:pPr>
            <a:endParaRPr lang="en-US" sz="1000" b="1" dirty="0" smtClean="0">
              <a:solidFill>
                <a:srgbClr val="FFFF00"/>
              </a:solidFill>
              <a:latin typeface="Arial" pitchFamily="112" charset="0"/>
              <a:ea typeface="+mn-ea"/>
              <a:cs typeface="+mn-cs"/>
            </a:endParaRPr>
          </a:p>
          <a:p>
            <a:pPr marL="0" indent="0" algn="just" eaLnBrk="1" fontAlgn="auto" hangingPunct="1">
              <a:spcBef>
                <a:spcPts val="0"/>
              </a:spcBef>
              <a:spcAft>
                <a:spcPts val="0"/>
              </a:spcAft>
              <a:buFont typeface="Arial" pitchFamily="-60" charset="0"/>
              <a:buNone/>
              <a:defRPr/>
            </a:pPr>
            <a:r>
              <a:rPr lang="en-US" sz="2200" dirty="0" smtClean="0">
                <a:solidFill>
                  <a:srgbClr val="FFFF00"/>
                </a:solidFill>
                <a:latin typeface="Arial" pitchFamily="112" charset="0"/>
                <a:ea typeface="+mn-ea"/>
                <a:cs typeface="+mn-cs"/>
              </a:rPr>
              <a:t>Men whose cholesterol had decreased spontaneously over 30 years were at greater risk of dying from heart disease compared to those whose cholesterol had increased. </a:t>
            </a:r>
            <a:r>
              <a:rPr lang="en-US" sz="2200" b="1" dirty="0" smtClean="0">
                <a:solidFill>
                  <a:srgbClr val="FFFF00"/>
                </a:solidFill>
                <a:latin typeface="Arial" pitchFamily="112" charset="0"/>
                <a:ea typeface="+mn-ea"/>
                <a:cs typeface="+mn-cs"/>
              </a:rPr>
              <a:t>"For each 1% mg. drop in cholesterol there was an 11% increase in coronary and total mortality.</a:t>
            </a:r>
            <a:r>
              <a:rPr lang="en-US" sz="2200" b="1" dirty="0" smtClean="0">
                <a:solidFill>
                  <a:srgbClr val="FFFF00"/>
                </a:solidFill>
                <a:latin typeface="Arial" pitchFamily="112" charset="0"/>
              </a:rPr>
              <a:t>"</a:t>
            </a:r>
            <a:endParaRPr lang="en-US" sz="2200" b="1" dirty="0" smtClean="0">
              <a:solidFill>
                <a:srgbClr val="FFFF00"/>
              </a:solidFill>
              <a:latin typeface="Arial" pitchFamily="112" charset="0"/>
              <a:ea typeface="+mn-ea"/>
              <a:cs typeface="+mn-cs"/>
            </a:endParaRPr>
          </a:p>
          <a:p>
            <a:pPr marL="533400" indent="-533400" eaLnBrk="1" fontAlgn="auto" hangingPunct="1">
              <a:spcAft>
                <a:spcPts val="0"/>
              </a:spcAft>
              <a:buFont typeface="Arial" pitchFamily="112" charset="0"/>
              <a:buAutoNum type="arabicPeriod"/>
              <a:defRPr/>
            </a:pPr>
            <a:endParaRPr lang="en-US" sz="2200" dirty="0" smtClean="0">
              <a:solidFill>
                <a:srgbClr val="FFFF00"/>
              </a:solidFill>
              <a:latin typeface="Arial" pitchFamily="112" charset="0"/>
              <a:ea typeface="+mn-ea"/>
              <a:cs typeface="+mn-cs"/>
            </a:endParaRPr>
          </a:p>
          <a:p>
            <a:pPr marL="533400" indent="-533400" eaLnBrk="1" fontAlgn="auto" hangingPunct="1">
              <a:spcAft>
                <a:spcPts val="0"/>
              </a:spcAft>
              <a:buFont typeface="Arial" pitchFamily="-60" charset="0"/>
              <a:buNone/>
              <a:defRPr/>
            </a:pPr>
            <a:endParaRPr lang="en-US" sz="2200" dirty="0">
              <a:solidFill>
                <a:srgbClr val="FFFF00"/>
              </a:solidFill>
              <a:latin typeface="Arial" pitchFamily="112" charset="0"/>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en-US" sz="3800" b="1" smtClean="0">
                <a:solidFill>
                  <a:srgbClr val="FF0000"/>
                </a:solidFill>
              </a:rPr>
              <a:t>SOME MORE FRAMINGHAM FLAWS</a:t>
            </a:r>
            <a:endParaRPr lang="en-US" smtClean="0"/>
          </a:p>
        </p:txBody>
      </p:sp>
      <p:sp>
        <p:nvSpPr>
          <p:cNvPr id="33794" name="Rectangle 3"/>
          <p:cNvSpPr>
            <a:spLocks noGrp="1" noChangeArrowheads="1"/>
          </p:cNvSpPr>
          <p:nvPr>
            <p:ph type="body" idx="1"/>
          </p:nvPr>
        </p:nvSpPr>
        <p:spPr>
          <a:xfrm>
            <a:off x="457200" y="1417638"/>
            <a:ext cx="8229600" cy="5199062"/>
          </a:xfrm>
        </p:spPr>
        <p:txBody>
          <a:bodyPr/>
          <a:lstStyle/>
          <a:p>
            <a:pPr marL="0" indent="0" algn="just" eaLnBrk="1" hangingPunct="1">
              <a:spcBef>
                <a:spcPct val="0"/>
              </a:spcBef>
              <a:buFont typeface="Arial" pitchFamily="-60" charset="0"/>
              <a:buNone/>
            </a:pPr>
            <a:r>
              <a:rPr lang="en-US" sz="2400" dirty="0" smtClean="0">
                <a:solidFill>
                  <a:srgbClr val="FFFF00"/>
                </a:solidFill>
                <a:latin typeface="Arial" pitchFamily="-60" charset="0"/>
              </a:rPr>
              <a:t>Although the study found that each 1% drop in cholesterol was associated with</a:t>
            </a:r>
            <a:r>
              <a:rPr lang="en-US" sz="2400" b="1" dirty="0" smtClean="0">
                <a:solidFill>
                  <a:srgbClr val="FFFF00"/>
                </a:solidFill>
                <a:latin typeface="Arial" pitchFamily="-60" charset="0"/>
              </a:rPr>
              <a:t> an 11% increase in coronary deaths</a:t>
            </a:r>
            <a:r>
              <a:rPr lang="en-US" sz="2400" dirty="0" smtClean="0">
                <a:solidFill>
                  <a:srgbClr val="FFFF00"/>
                </a:solidFill>
                <a:latin typeface="Arial" pitchFamily="-60" charset="0"/>
              </a:rPr>
              <a:t>, a joint AHA-NIH publication cited it as supporting the cholesterol-CHD link in 1990 by claiming that “The results of the Framingham study indicate that a 1% reduction in cholesterol corresponds to </a:t>
            </a:r>
            <a:r>
              <a:rPr lang="en-US" sz="2400" b="1" dirty="0" smtClean="0">
                <a:solidFill>
                  <a:srgbClr val="FFFF00"/>
                </a:solidFill>
                <a:latin typeface="Arial" pitchFamily="-60" charset="0"/>
              </a:rPr>
              <a:t>a</a:t>
            </a:r>
            <a:r>
              <a:rPr lang="en-US" sz="2400" dirty="0" smtClean="0">
                <a:solidFill>
                  <a:srgbClr val="FFFF00"/>
                </a:solidFill>
                <a:latin typeface="Arial" pitchFamily="-60" charset="0"/>
              </a:rPr>
              <a:t> </a:t>
            </a:r>
            <a:r>
              <a:rPr lang="en-US" sz="2400" b="1" dirty="0" smtClean="0">
                <a:solidFill>
                  <a:srgbClr val="FFFF00"/>
                </a:solidFill>
                <a:latin typeface="Arial" pitchFamily="-60" charset="0"/>
              </a:rPr>
              <a:t>2% reduction in CHD risk.”</a:t>
            </a:r>
          </a:p>
          <a:p>
            <a:pPr marL="0" indent="0" algn="just" eaLnBrk="1" hangingPunct="1">
              <a:spcBef>
                <a:spcPct val="0"/>
              </a:spcBef>
              <a:buFont typeface="Arial" pitchFamily="-60" charset="0"/>
              <a:buNone/>
            </a:pPr>
            <a:endParaRPr lang="en-US" sz="2400" dirty="0" smtClean="0">
              <a:solidFill>
                <a:srgbClr val="FFFF00"/>
              </a:solidFill>
              <a:latin typeface="Arial" pitchFamily="-60" charset="0"/>
            </a:endParaRPr>
          </a:p>
          <a:p>
            <a:pPr marL="0" indent="0" algn="just" eaLnBrk="1" hangingPunct="1">
              <a:spcBef>
                <a:spcPct val="0"/>
              </a:spcBef>
              <a:buFont typeface="Arial" pitchFamily="-60" charset="0"/>
              <a:buNone/>
            </a:pPr>
            <a:r>
              <a:rPr lang="en-US" sz="2400" dirty="0" smtClean="0">
                <a:solidFill>
                  <a:srgbClr val="FFFF00"/>
                </a:solidFill>
                <a:latin typeface="Arial" pitchFamily="-60" charset="0"/>
              </a:rPr>
              <a:t>The real truth about diet and cholesterol had been revealed in a 1972 </a:t>
            </a:r>
            <a:r>
              <a:rPr lang="en-US" sz="2400" i="1" dirty="0" smtClean="0">
                <a:solidFill>
                  <a:srgbClr val="FFFF00"/>
                </a:solidFill>
                <a:latin typeface="Arial" pitchFamily="-60" charset="0"/>
              </a:rPr>
              <a:t>Archives Of Internal Medicine</a:t>
            </a:r>
            <a:r>
              <a:rPr lang="en-US" sz="2400" dirty="0" smtClean="0">
                <a:solidFill>
                  <a:srgbClr val="FFFF00"/>
                </a:solidFill>
                <a:latin typeface="Arial" pitchFamily="-60" charset="0"/>
              </a:rPr>
              <a:t> article showing that </a:t>
            </a:r>
            <a:r>
              <a:rPr lang="en-US" sz="2400" b="1" dirty="0" smtClean="0">
                <a:solidFill>
                  <a:srgbClr val="FFFF00"/>
                </a:solidFill>
                <a:latin typeface="Arial" pitchFamily="-60" charset="0"/>
              </a:rPr>
              <a:t>the more saturated fat and the more cholesterol people ate, the lower their serum cholesterol was. </a:t>
            </a:r>
            <a:r>
              <a:rPr lang="en-US" sz="2400" dirty="0" smtClean="0">
                <a:solidFill>
                  <a:srgbClr val="FFFF00"/>
                </a:solidFill>
                <a:latin typeface="Arial" pitchFamily="-60" charset="0"/>
              </a:rPr>
              <a:t>Those who ate the most cholesterol and saturated fats also weighed the least. The author was William </a:t>
            </a:r>
            <a:r>
              <a:rPr lang="en-US" sz="2400" dirty="0" err="1" smtClean="0">
                <a:solidFill>
                  <a:srgbClr val="FFFF00"/>
                </a:solidFill>
                <a:latin typeface="Arial" pitchFamily="-60" charset="0"/>
              </a:rPr>
              <a:t>Castelli</a:t>
            </a:r>
            <a:r>
              <a:rPr lang="en-US" sz="2400" dirty="0" smtClean="0">
                <a:solidFill>
                  <a:srgbClr val="FFFF00"/>
                </a:solidFill>
                <a:latin typeface="Arial" pitchFamily="-60" charset="0"/>
              </a:rPr>
              <a:t>, Director of the Framingham study at the time.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0" y="752475"/>
            <a:ext cx="9029700" cy="857250"/>
          </a:xfrm>
        </p:spPr>
        <p:txBody>
          <a:bodyPr/>
          <a:lstStyle/>
          <a:p>
            <a:pPr eaLnBrk="1" hangingPunct="1"/>
            <a:r>
              <a:rPr lang="en-US" sz="3600" b="1" dirty="0" smtClean="0">
                <a:solidFill>
                  <a:srgbClr val="FF0000"/>
                </a:solidFill>
              </a:rPr>
              <a:t>CARDIAC DEATHS IN SMOKERS</a:t>
            </a:r>
            <a:endParaRPr lang="en-US" b="1" dirty="0" smtClean="0">
              <a:solidFill>
                <a:srgbClr val="FF0000"/>
              </a:solidFill>
            </a:endParaRPr>
          </a:p>
        </p:txBody>
      </p:sp>
      <p:pic>
        <p:nvPicPr>
          <p:cNvPr id="35842" name="Picture 3"/>
          <p:cNvPicPr>
            <a:picLocks noChangeArrowheads="1"/>
          </p:cNvPicPr>
          <p:nvPr/>
        </p:nvPicPr>
        <p:blipFill>
          <a:blip r:embed="rId3"/>
          <a:srcRect t="8438"/>
          <a:stretch>
            <a:fillRect/>
          </a:stretch>
        </p:blipFill>
        <p:spPr bwMode="auto">
          <a:xfrm>
            <a:off x="630238" y="1676400"/>
            <a:ext cx="7834312" cy="4495800"/>
          </a:xfrm>
          <a:prstGeom prst="rect">
            <a:avLst/>
          </a:prstGeom>
          <a:noFill/>
          <a:ln w="9525">
            <a:noFill/>
            <a:miter lim="800000"/>
            <a:headEnd/>
            <a:tailEnd/>
          </a:ln>
        </p:spPr>
      </p:pic>
      <p:sp>
        <p:nvSpPr>
          <p:cNvPr id="35843" name="Text Box 4"/>
          <p:cNvSpPr txBox="1">
            <a:spLocks noChangeArrowheads="1"/>
          </p:cNvSpPr>
          <p:nvPr/>
        </p:nvSpPr>
        <p:spPr bwMode="auto">
          <a:xfrm>
            <a:off x="3733800" y="6400800"/>
            <a:ext cx="184150" cy="366713"/>
          </a:xfrm>
          <a:prstGeom prst="rect">
            <a:avLst/>
          </a:prstGeom>
          <a:noFill/>
          <a:ln w="9525">
            <a:noFill/>
            <a:miter lim="800000"/>
            <a:headEnd/>
            <a:tailEnd/>
          </a:ln>
        </p:spPr>
        <p:txBody>
          <a:bodyPr wrap="none">
            <a:prstTxWarp prst="textNoShape">
              <a:avLst/>
            </a:prstTxWarp>
            <a:spAutoFit/>
          </a:bodyPr>
          <a:lstStyle/>
          <a:p>
            <a:pPr algn="ctr"/>
            <a:endParaRPr lang="en-US" sz="1800">
              <a:latin typeface="Calibri" pitchFamily="-60" charset="0"/>
            </a:endParaRPr>
          </a:p>
        </p:txBody>
      </p:sp>
      <p:sp>
        <p:nvSpPr>
          <p:cNvPr id="35844" name="Text Box 5"/>
          <p:cNvSpPr txBox="1">
            <a:spLocks noChangeArrowheads="1"/>
          </p:cNvSpPr>
          <p:nvPr/>
        </p:nvSpPr>
        <p:spPr bwMode="auto">
          <a:xfrm>
            <a:off x="719138" y="6248400"/>
            <a:ext cx="7739062" cy="641350"/>
          </a:xfrm>
          <a:prstGeom prst="rect">
            <a:avLst/>
          </a:prstGeom>
          <a:noFill/>
          <a:ln w="9525">
            <a:noFill/>
            <a:miter lim="800000"/>
            <a:headEnd/>
            <a:tailEnd/>
          </a:ln>
        </p:spPr>
        <p:txBody>
          <a:bodyPr>
            <a:prstTxWarp prst="textNoShape">
              <a:avLst/>
            </a:prstTxWarp>
            <a:spAutoFit/>
          </a:bodyPr>
          <a:lstStyle/>
          <a:p>
            <a:pPr algn="ctr"/>
            <a:r>
              <a:rPr lang="en-US" sz="1600" b="1">
                <a:solidFill>
                  <a:srgbClr val="FFFF00"/>
                </a:solidFill>
                <a:latin typeface="Calibri" pitchFamily="-60" charset="0"/>
              </a:rPr>
              <a:t> DATA FROM THE FRAMINGHAM STUDY  (</a:t>
            </a:r>
            <a:r>
              <a:rPr lang="en-US" sz="1800" b="1">
                <a:solidFill>
                  <a:srgbClr val="FFFF00"/>
                </a:solidFill>
                <a:latin typeface="Calibri" pitchFamily="-60" charset="0"/>
              </a:rPr>
              <a:t>Courtesy of Dr. William Castelli)</a:t>
            </a:r>
          </a:p>
          <a:p>
            <a:endParaRPr lang="en-US" sz="1800" b="1">
              <a:solidFill>
                <a:srgbClr val="FFFF00"/>
              </a:solidFill>
              <a:latin typeface="Calibri" pitchFamily="-60"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3"/>
          <p:cNvSpPr>
            <a:spLocks noChangeArrowheads="1"/>
          </p:cNvSpPr>
          <p:nvPr/>
        </p:nvSpPr>
        <p:spPr bwMode="auto">
          <a:xfrm>
            <a:off x="635000" y="1562100"/>
            <a:ext cx="7886700" cy="5143500"/>
          </a:xfrm>
          <a:prstGeom prst="rect">
            <a:avLst/>
          </a:prstGeom>
          <a:noFill/>
          <a:ln w="9525">
            <a:noFill/>
            <a:miter lim="800000"/>
            <a:headEnd/>
            <a:tailEnd/>
          </a:ln>
        </p:spPr>
        <p:txBody>
          <a:bodyPr>
            <a:prstTxWarp prst="textNoShape">
              <a:avLst/>
            </a:prstTxWarp>
            <a:spAutoFit/>
          </a:bodyPr>
          <a:lstStyle/>
          <a:p>
            <a:pPr algn="just"/>
            <a:r>
              <a:rPr lang="en-US">
                <a:solidFill>
                  <a:srgbClr val="FFFF00"/>
                </a:solidFill>
              </a:rPr>
              <a:t>In 1958, Dr. William Dock, an eminent cardiologist and pathologist, wrote in an </a:t>
            </a:r>
            <a:r>
              <a:rPr lang="en-US" i="1">
                <a:solidFill>
                  <a:srgbClr val="FFFF00"/>
                </a:solidFill>
              </a:rPr>
              <a:t>Annals of Internal Medicine</a:t>
            </a:r>
            <a:r>
              <a:rPr lang="en-US">
                <a:solidFill>
                  <a:srgbClr val="FFFF00"/>
                </a:solidFill>
              </a:rPr>
              <a:t> editorial, "Thus the early work of Anitschkow bears comparison with that of Harvey on the circulation of the blood and of Lavoisier on the respiratory exchange of oxygen and carbon dioxide." Dock compared the significance of Anitschkow’s contributions to Koch’s discovery that the tubercle bacillus caused tuberculosis</a:t>
            </a:r>
            <a:r>
              <a:rPr lang="en-US" sz="2000">
                <a:solidFill>
                  <a:srgbClr val="FFFF00"/>
                </a:solidFill>
              </a:rPr>
              <a:t>. </a:t>
            </a:r>
          </a:p>
          <a:p>
            <a:endParaRPr lang="en-US" sz="2000">
              <a:solidFill>
                <a:srgbClr val="FFFF00"/>
              </a:solidFill>
            </a:endParaRPr>
          </a:p>
          <a:p>
            <a:pPr algn="ctr"/>
            <a:r>
              <a:rPr lang="en-US" b="1">
                <a:solidFill>
                  <a:srgbClr val="FFFF00"/>
                </a:solidFill>
              </a:rPr>
              <a:t>Cardiology's Ten Greatest 20th Century Discoveries</a:t>
            </a:r>
          </a:p>
          <a:p>
            <a:r>
              <a:rPr lang="en-US">
                <a:solidFill>
                  <a:srgbClr val="FFFF00"/>
                </a:solidFill>
              </a:rPr>
              <a:t>1. The Electrocardiogram</a:t>
            </a:r>
          </a:p>
          <a:p>
            <a:r>
              <a:rPr lang="en-US">
                <a:solidFill>
                  <a:srgbClr val="FFFF00"/>
                </a:solidFill>
              </a:rPr>
              <a:t>2. Preventive Cardiology and the Framingham Study </a:t>
            </a:r>
          </a:p>
          <a:p>
            <a:r>
              <a:rPr lang="en-US">
                <a:solidFill>
                  <a:srgbClr val="FFFF00"/>
                </a:solidFill>
              </a:rPr>
              <a:t>3. “Lipid Hypothesis” (Anitschkow and Atherosclerosis)</a:t>
            </a:r>
          </a:p>
          <a:p>
            <a:pPr algn="just"/>
            <a:endParaRPr lang="en-US">
              <a:solidFill>
                <a:srgbClr val="FFFF00"/>
              </a:solidFill>
            </a:endParaRPr>
          </a:p>
        </p:txBody>
      </p:sp>
      <p:sp>
        <p:nvSpPr>
          <p:cNvPr id="5" name="TextBox 4"/>
          <p:cNvSpPr txBox="1"/>
          <p:nvPr/>
        </p:nvSpPr>
        <p:spPr>
          <a:xfrm>
            <a:off x="0" y="546100"/>
            <a:ext cx="8953500" cy="641350"/>
          </a:xfrm>
          <a:prstGeom prst="rect">
            <a:avLst/>
          </a:prstGeom>
          <a:noFill/>
        </p:spPr>
        <p:txBody>
          <a:bodyPr>
            <a:spAutoFit/>
          </a:bodyPr>
          <a:lstStyle/>
          <a:p>
            <a:pPr algn="ctr">
              <a:defRPr/>
            </a:pPr>
            <a:r>
              <a:rPr lang="en-US" sz="3600" b="1" dirty="0">
                <a:solidFill>
                  <a:srgbClr val="FF0000"/>
                </a:solidFill>
                <a:latin typeface="+mj-lt"/>
              </a:rPr>
              <a:t>FRAMINGHAM AND ANITSCHKOW TRIUMPH</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3"/>
          <p:cNvPicPr>
            <a:picLocks noChangeAspect="1"/>
          </p:cNvPicPr>
          <p:nvPr/>
        </p:nvPicPr>
        <p:blipFill>
          <a:blip r:embed="rId3"/>
          <a:srcRect/>
          <a:stretch>
            <a:fillRect/>
          </a:stretch>
        </p:blipFill>
        <p:spPr bwMode="auto">
          <a:xfrm>
            <a:off x="0" y="82550"/>
            <a:ext cx="5080000" cy="6692900"/>
          </a:xfrm>
          <a:prstGeom prst="rect">
            <a:avLst/>
          </a:prstGeom>
          <a:noFill/>
          <a:ln w="9525">
            <a:noFill/>
            <a:miter lim="800000"/>
            <a:headEnd/>
            <a:tailEnd/>
          </a:ln>
        </p:spPr>
      </p:pic>
      <p:sp>
        <p:nvSpPr>
          <p:cNvPr id="37890" name="TextBox 4"/>
          <p:cNvSpPr txBox="1">
            <a:spLocks noChangeArrowheads="1"/>
          </p:cNvSpPr>
          <p:nvPr/>
        </p:nvSpPr>
        <p:spPr bwMode="auto">
          <a:xfrm>
            <a:off x="5080000" y="82550"/>
            <a:ext cx="4064000" cy="6835775"/>
          </a:xfrm>
          <a:prstGeom prst="rect">
            <a:avLst/>
          </a:prstGeom>
          <a:noFill/>
          <a:ln w="9525">
            <a:noFill/>
            <a:miter lim="800000"/>
            <a:headEnd/>
            <a:tailEnd/>
          </a:ln>
        </p:spPr>
        <p:txBody>
          <a:bodyPr>
            <a:prstTxWarp prst="textNoShape">
              <a:avLst/>
            </a:prstTxWarp>
            <a:spAutoFit/>
          </a:bodyPr>
          <a:lstStyle/>
          <a:p>
            <a:pPr algn="ctr">
              <a:defRPr/>
            </a:pPr>
            <a:r>
              <a:rPr lang="en-US" sz="2800" b="1" dirty="0">
                <a:solidFill>
                  <a:srgbClr val="FF0000"/>
                </a:solidFill>
                <a:latin typeface="+mj-lt"/>
              </a:rPr>
              <a:t>SEVEN COUNTRIES STUDY</a:t>
            </a:r>
          </a:p>
          <a:p>
            <a:pPr>
              <a:defRPr/>
            </a:pPr>
            <a:endParaRPr lang="en-US" sz="1800" dirty="0">
              <a:solidFill>
                <a:schemeClr val="bg1"/>
              </a:solidFill>
            </a:endParaRPr>
          </a:p>
          <a:p>
            <a:pPr>
              <a:defRPr/>
            </a:pPr>
            <a:r>
              <a:rPr lang="en-US" sz="1800" dirty="0">
                <a:solidFill>
                  <a:srgbClr val="FFFF00"/>
                </a:solidFill>
              </a:rPr>
              <a:t>Straight line relationship between fat consumption, serum cholesterol and heart disease deaths in healthy men.</a:t>
            </a:r>
          </a:p>
          <a:p>
            <a:pPr>
              <a:defRPr/>
            </a:pPr>
            <a:endParaRPr lang="en-US" sz="1800" dirty="0">
              <a:solidFill>
                <a:srgbClr val="FFFF00"/>
              </a:solidFill>
            </a:endParaRPr>
          </a:p>
          <a:p>
            <a:pPr>
              <a:defRPr/>
            </a:pPr>
            <a:r>
              <a:rPr lang="en-US" sz="1800" dirty="0" smtClean="0">
                <a:solidFill>
                  <a:srgbClr val="FFFF00"/>
                </a:solidFill>
              </a:rPr>
              <a:t>Eastern </a:t>
            </a:r>
            <a:r>
              <a:rPr lang="en-US" sz="1800" dirty="0">
                <a:solidFill>
                  <a:srgbClr val="FFFF00"/>
                </a:solidFill>
              </a:rPr>
              <a:t>Finland - saturated fat over 20% of total calories, cholesterol over 260, 70 fatal heart attacks per 1,000 men over 10 years.</a:t>
            </a:r>
          </a:p>
          <a:p>
            <a:pPr>
              <a:defRPr/>
            </a:pPr>
            <a:endParaRPr lang="en-US" sz="1800" dirty="0">
              <a:solidFill>
                <a:srgbClr val="FFFF00"/>
              </a:solidFill>
            </a:endParaRPr>
          </a:p>
          <a:p>
            <a:pPr>
              <a:defRPr/>
            </a:pPr>
            <a:r>
              <a:rPr lang="en-US" sz="1800" dirty="0">
                <a:solidFill>
                  <a:srgbClr val="FFFF00"/>
                </a:solidFill>
              </a:rPr>
              <a:t>Japan - saturated fat 2.5% of total calories, cholesterol 160, less than five fatal heart attacks per 1,000 men over 10 years.</a:t>
            </a:r>
          </a:p>
          <a:p>
            <a:pPr>
              <a:defRPr/>
            </a:pPr>
            <a:endParaRPr lang="en-US" sz="1800" dirty="0">
              <a:solidFill>
                <a:srgbClr val="FFFF00"/>
              </a:solidFill>
            </a:endParaRPr>
          </a:p>
          <a:p>
            <a:pPr algn="just">
              <a:defRPr/>
            </a:pPr>
            <a:r>
              <a:rPr lang="en-US" sz="1800" b="1" dirty="0">
                <a:solidFill>
                  <a:srgbClr val="FFFF00"/>
                </a:solidFill>
              </a:rPr>
              <a:t>"No other variable in the mode of life beside the fat calories in the diet is known which shows such a constant relationship to the mortality rate from coronary or degenerative heart disease.”</a:t>
            </a:r>
          </a:p>
          <a:p>
            <a:pPr>
              <a:defRPr/>
            </a:pPr>
            <a:endParaRPr lang="en-US" sz="1800" dirty="0"/>
          </a:p>
          <a:p>
            <a:pPr>
              <a:defRPr/>
            </a:pPr>
            <a:endParaRPr lang="en-US"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0" y="274638"/>
            <a:ext cx="9144000" cy="1143000"/>
          </a:xfrm>
        </p:spPr>
        <p:txBody>
          <a:bodyPr/>
          <a:lstStyle/>
          <a:p>
            <a:r>
              <a:rPr lang="en-US" sz="3600" b="1" smtClean="0">
                <a:solidFill>
                  <a:srgbClr val="FF0000"/>
                </a:solidFill>
              </a:rPr>
              <a:t>FIGURES DON’T LIE, BUT LIARS CAN FIGURE</a:t>
            </a:r>
          </a:p>
        </p:txBody>
      </p:sp>
      <p:sp>
        <p:nvSpPr>
          <p:cNvPr id="41986" name="Content Placeholder 2"/>
          <p:cNvSpPr>
            <a:spLocks noGrp="1"/>
          </p:cNvSpPr>
          <p:nvPr>
            <p:ph idx="1"/>
          </p:nvPr>
        </p:nvSpPr>
        <p:spPr>
          <a:xfrm>
            <a:off x="457200" y="1417638"/>
            <a:ext cx="8229600" cy="5173662"/>
          </a:xfrm>
        </p:spPr>
        <p:txBody>
          <a:bodyPr/>
          <a:lstStyle/>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Although Keys had 22 countries to choose from, he selected only those that supported his theory. Had all the countries been included, the results would have been quite different. </a:t>
            </a:r>
            <a:r>
              <a:rPr lang="en-US" sz="2000" b="1" dirty="0" smtClean="0">
                <a:solidFill>
                  <a:srgbClr val="FFFF00"/>
                </a:solidFill>
                <a:latin typeface="Arial" pitchFamily="-60" charset="0"/>
                <a:ea typeface="Arial" pitchFamily="-60" charset="0"/>
                <a:cs typeface="Arial" pitchFamily="-60" charset="0"/>
              </a:rPr>
              <a:t>Figures from Israel, Sweden, Germany and France would have led to the conclusion </a:t>
            </a:r>
            <a:r>
              <a:rPr lang="en-US" sz="2000" dirty="0" smtClean="0">
                <a:solidFill>
                  <a:srgbClr val="FFFF00"/>
                </a:solidFill>
                <a:latin typeface="Arial" pitchFamily="-60" charset="0"/>
                <a:ea typeface="Arial" pitchFamily="-60" charset="0"/>
                <a:cs typeface="Arial" pitchFamily="-60" charset="0"/>
              </a:rPr>
              <a:t>that </a:t>
            </a:r>
            <a:r>
              <a:rPr lang="en-US" sz="2000" b="1" dirty="0" smtClean="0">
                <a:solidFill>
                  <a:srgbClr val="FFFF00"/>
                </a:solidFill>
                <a:latin typeface="Arial" pitchFamily="-60" charset="0"/>
                <a:ea typeface="Arial" pitchFamily="-60" charset="0"/>
                <a:cs typeface="Arial" pitchFamily="-60" charset="0"/>
              </a:rPr>
              <a:t>the more saturated fat and cholesterol that were consumed, the lower the incidence of deaths from coronary heart disease</a:t>
            </a:r>
            <a:r>
              <a:rPr lang="en-US" sz="2000" dirty="0" smtClean="0">
                <a:solidFill>
                  <a:srgbClr val="FFFF00"/>
                </a:solidFill>
                <a:latin typeface="Arial" pitchFamily="-60" charset="0"/>
                <a:ea typeface="Arial" pitchFamily="-60" charset="0"/>
                <a:cs typeface="Arial" pitchFamily="-60" charset="0"/>
              </a:rPr>
              <a:t>.   </a:t>
            </a:r>
          </a:p>
          <a:p>
            <a:pPr marL="0" indent="0" algn="just">
              <a:spcBef>
                <a:spcPct val="0"/>
              </a:spcBef>
              <a:buFont typeface="Arial" pitchFamily="-60" charset="0"/>
              <a:buNone/>
            </a:pPr>
            <a:endParaRPr lang="en-US" sz="8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The average cholesterol level in Crete was 202, but although it was 198 on the island of Corfu, </a:t>
            </a:r>
            <a:r>
              <a:rPr lang="en-US" sz="2000" b="1" dirty="0" smtClean="0">
                <a:solidFill>
                  <a:srgbClr val="FFFF00"/>
                </a:solidFill>
                <a:latin typeface="Arial" pitchFamily="-60" charset="0"/>
                <a:ea typeface="Arial" pitchFamily="-60" charset="0"/>
                <a:cs typeface="Arial" pitchFamily="-60" charset="0"/>
              </a:rPr>
              <a:t>coronary deaths were 5 times higher</a:t>
            </a:r>
            <a:r>
              <a:rPr lang="en-US" sz="2000" dirty="0" smtClean="0">
                <a:solidFill>
                  <a:srgbClr val="FFFF00"/>
                </a:solidFill>
                <a:latin typeface="Arial" pitchFamily="-60" charset="0"/>
                <a:ea typeface="Arial" pitchFamily="-60" charset="0"/>
                <a:cs typeface="Arial" pitchFamily="-60" charset="0"/>
              </a:rPr>
              <a:t>. Residents of </a:t>
            </a:r>
            <a:r>
              <a:rPr lang="en-US" sz="2000" dirty="0" err="1" smtClean="0">
                <a:solidFill>
                  <a:srgbClr val="FFFF00"/>
                </a:solidFill>
                <a:latin typeface="Arial" pitchFamily="-60" charset="0"/>
                <a:ea typeface="Arial" pitchFamily="-60" charset="0"/>
                <a:cs typeface="Arial" pitchFamily="-60" charset="0"/>
              </a:rPr>
              <a:t>Montegiorgio</a:t>
            </a:r>
            <a:r>
              <a:rPr lang="en-US" sz="2000" dirty="0" smtClean="0">
                <a:solidFill>
                  <a:srgbClr val="FFFF00"/>
                </a:solidFill>
                <a:latin typeface="Arial" pitchFamily="-60" charset="0"/>
                <a:ea typeface="Arial" pitchFamily="-60" charset="0"/>
                <a:cs typeface="Arial" pitchFamily="-60" charset="0"/>
              </a:rPr>
              <a:t> and </a:t>
            </a:r>
            <a:r>
              <a:rPr lang="en-US" sz="2000" dirty="0" err="1" smtClean="0">
                <a:solidFill>
                  <a:srgbClr val="FFFF00"/>
                </a:solidFill>
                <a:latin typeface="Arial" pitchFamily="-60" charset="0"/>
                <a:ea typeface="Arial" pitchFamily="-60" charset="0"/>
                <a:cs typeface="Arial" pitchFamily="-60" charset="0"/>
              </a:rPr>
              <a:t>Crevalcore</a:t>
            </a:r>
            <a:r>
              <a:rPr lang="en-US" sz="2000" dirty="0" smtClean="0">
                <a:solidFill>
                  <a:srgbClr val="FFFF00"/>
                </a:solidFill>
                <a:latin typeface="Arial" pitchFamily="-60" charset="0"/>
                <a:ea typeface="Arial" pitchFamily="-60" charset="0"/>
                <a:cs typeface="Arial" pitchFamily="-60" charset="0"/>
              </a:rPr>
              <a:t>, two Italian districts,, had identical average cholesterol levels but death rates from heart disease were 2.5 times higher in </a:t>
            </a:r>
            <a:r>
              <a:rPr lang="en-US" sz="2000" dirty="0" err="1" smtClean="0">
                <a:solidFill>
                  <a:srgbClr val="FFFF00"/>
                </a:solidFill>
                <a:latin typeface="Arial" pitchFamily="-60" charset="0"/>
                <a:ea typeface="Arial" pitchFamily="-60" charset="0"/>
                <a:cs typeface="Arial" pitchFamily="-60" charset="0"/>
              </a:rPr>
              <a:t>Montegiorgio</a:t>
            </a:r>
            <a:r>
              <a:rPr lang="en-US" sz="2000" dirty="0" smtClean="0">
                <a:solidFill>
                  <a:srgbClr val="FFFF00"/>
                </a:solidFill>
                <a:latin typeface="Arial" pitchFamily="-60" charset="0"/>
                <a:ea typeface="Arial" pitchFamily="-60" charset="0"/>
                <a:cs typeface="Arial" pitchFamily="-60" charset="0"/>
              </a:rPr>
              <a:t>. Cholesterol levels within other nations also varied, which is why </a:t>
            </a:r>
            <a:r>
              <a:rPr lang="en-US" sz="2000" b="1" dirty="0" smtClean="0">
                <a:solidFill>
                  <a:srgbClr val="FFFF00"/>
                </a:solidFill>
                <a:latin typeface="Arial" pitchFamily="-60" charset="0"/>
                <a:ea typeface="Arial" pitchFamily="-60" charset="0"/>
                <a:cs typeface="Arial" pitchFamily="-60" charset="0"/>
              </a:rPr>
              <a:t>Keys specified Eastern Finland</a:t>
            </a:r>
            <a:r>
              <a:rPr lang="en-US" sz="2000" dirty="0" smtClean="0">
                <a:solidFill>
                  <a:srgbClr val="FFFF00"/>
                </a:solidFill>
                <a:latin typeface="Arial" pitchFamily="-60" charset="0"/>
                <a:ea typeface="Arial" pitchFamily="-60" charset="0"/>
                <a:cs typeface="Arial" pitchFamily="-60" charset="0"/>
              </a:rPr>
              <a:t>. </a:t>
            </a:r>
          </a:p>
          <a:p>
            <a:pPr marL="0" indent="0" algn="just">
              <a:spcBef>
                <a:spcPct val="0"/>
              </a:spcBef>
              <a:buFont typeface="Arial" pitchFamily="-60" charset="0"/>
              <a:buNone/>
            </a:pPr>
            <a:endParaRPr lang="en-US" sz="8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People in the </a:t>
            </a:r>
            <a:r>
              <a:rPr lang="en-US" sz="2000" dirty="0" err="1" smtClean="0">
                <a:solidFill>
                  <a:srgbClr val="FFFF00"/>
                </a:solidFill>
                <a:latin typeface="Arial" pitchFamily="-60" charset="0"/>
                <a:ea typeface="Arial" pitchFamily="-60" charset="0"/>
                <a:cs typeface="Arial" pitchFamily="-60" charset="0"/>
              </a:rPr>
              <a:t>Gascon</a:t>
            </a:r>
            <a:r>
              <a:rPr lang="en-US" sz="2000" dirty="0" smtClean="0">
                <a:solidFill>
                  <a:srgbClr val="FFFF00"/>
                </a:solidFill>
                <a:latin typeface="Arial" pitchFamily="-60" charset="0"/>
                <a:ea typeface="Arial" pitchFamily="-60" charset="0"/>
                <a:cs typeface="Arial" pitchFamily="-60" charset="0"/>
              </a:rPr>
              <a:t> region of France slathered goose and fat duck on bread, ate twice as much </a:t>
            </a:r>
            <a:r>
              <a:rPr lang="en-US" sz="2000" dirty="0" err="1" smtClean="0">
                <a:solidFill>
                  <a:srgbClr val="FFFF00"/>
                </a:solidFill>
                <a:latin typeface="Arial" pitchFamily="-60" charset="0"/>
                <a:ea typeface="Arial" pitchFamily="-60" charset="0"/>
                <a:cs typeface="Arial" pitchFamily="-60" charset="0"/>
              </a:rPr>
              <a:t>foie</a:t>
            </a:r>
            <a:r>
              <a:rPr lang="en-US" sz="2000" dirty="0" smtClean="0">
                <a:solidFill>
                  <a:srgbClr val="FFFF00"/>
                </a:solidFill>
                <a:latin typeface="Arial" pitchFamily="-60" charset="0"/>
                <a:ea typeface="Arial" pitchFamily="-60" charset="0"/>
                <a:cs typeface="Arial" pitchFamily="-60" charset="0"/>
              </a:rPr>
              <a:t> </a:t>
            </a:r>
            <a:r>
              <a:rPr lang="en-US" sz="2000" dirty="0" err="1" smtClean="0">
                <a:solidFill>
                  <a:srgbClr val="FFFF00"/>
                </a:solidFill>
                <a:latin typeface="Arial" pitchFamily="-60" charset="0"/>
                <a:ea typeface="Arial" pitchFamily="-60" charset="0"/>
                <a:cs typeface="Arial" pitchFamily="-60" charset="0"/>
              </a:rPr>
              <a:t>gras</a:t>
            </a:r>
            <a:r>
              <a:rPr lang="en-US" sz="2000" dirty="0" smtClean="0">
                <a:solidFill>
                  <a:srgbClr val="FFFF00"/>
                </a:solidFill>
                <a:latin typeface="Arial" pitchFamily="-60" charset="0"/>
                <a:ea typeface="Arial" pitchFamily="-60" charset="0"/>
                <a:cs typeface="Arial" pitchFamily="-60" charset="0"/>
              </a:rPr>
              <a:t> as the rest of the country and 50 times more than Americans. Yet, </a:t>
            </a:r>
            <a:r>
              <a:rPr lang="en-US" sz="2000" b="1" dirty="0" smtClean="0">
                <a:solidFill>
                  <a:srgbClr val="FFFF00"/>
                </a:solidFill>
                <a:latin typeface="Arial" pitchFamily="-60" charset="0"/>
                <a:ea typeface="Arial" pitchFamily="-60" charset="0"/>
                <a:cs typeface="Arial" pitchFamily="-60" charset="0"/>
              </a:rPr>
              <a:t>315</a:t>
            </a:r>
            <a:r>
              <a:rPr lang="en-US" sz="2000" dirty="0" smtClean="0">
                <a:solidFill>
                  <a:srgbClr val="FFFF00"/>
                </a:solidFill>
                <a:latin typeface="Arial" pitchFamily="-60" charset="0"/>
                <a:ea typeface="Arial" pitchFamily="-60" charset="0"/>
                <a:cs typeface="Arial" pitchFamily="-60" charset="0"/>
              </a:rPr>
              <a:t>/1000 middle aged U.S. men died of heart attacks/year compared to </a:t>
            </a:r>
            <a:r>
              <a:rPr lang="en-US" sz="2000" b="1" dirty="0" smtClean="0">
                <a:solidFill>
                  <a:srgbClr val="FFFF00"/>
                </a:solidFill>
                <a:latin typeface="Arial" pitchFamily="-60" charset="0"/>
                <a:ea typeface="Arial" pitchFamily="-60" charset="0"/>
                <a:cs typeface="Arial" pitchFamily="-60" charset="0"/>
              </a:rPr>
              <a:t>145</a:t>
            </a:r>
            <a:r>
              <a:rPr lang="en-US" sz="2000" dirty="0" smtClean="0">
                <a:solidFill>
                  <a:srgbClr val="FFFF00"/>
                </a:solidFill>
                <a:latin typeface="Arial" pitchFamily="-60" charset="0"/>
                <a:ea typeface="Arial" pitchFamily="-60" charset="0"/>
                <a:cs typeface="Arial" pitchFamily="-60" charset="0"/>
              </a:rPr>
              <a:t> in France and </a:t>
            </a:r>
            <a:r>
              <a:rPr lang="en-US" sz="2000" b="1" dirty="0" smtClean="0">
                <a:solidFill>
                  <a:srgbClr val="FFFF00"/>
                </a:solidFill>
                <a:latin typeface="Arial" pitchFamily="-60" charset="0"/>
                <a:ea typeface="Arial" pitchFamily="-60" charset="0"/>
                <a:cs typeface="Arial" pitchFamily="-60" charset="0"/>
              </a:rPr>
              <a:t>80</a:t>
            </a:r>
            <a:r>
              <a:rPr lang="en-US" sz="2000" dirty="0" smtClean="0">
                <a:solidFill>
                  <a:srgbClr val="FFFF00"/>
                </a:solidFill>
                <a:latin typeface="Arial" pitchFamily="-60" charset="0"/>
                <a:ea typeface="Arial" pitchFamily="-60" charset="0"/>
                <a:cs typeface="Arial" pitchFamily="-60" charset="0"/>
              </a:rPr>
              <a:t> in </a:t>
            </a:r>
            <a:r>
              <a:rPr lang="en-US" sz="2000" dirty="0" err="1" smtClean="0">
                <a:solidFill>
                  <a:srgbClr val="FFFF00"/>
                </a:solidFill>
                <a:latin typeface="Arial" pitchFamily="-60" charset="0"/>
                <a:ea typeface="Arial" pitchFamily="-60" charset="0"/>
                <a:cs typeface="Arial" pitchFamily="-60" charset="0"/>
              </a:rPr>
              <a:t>Gascon</a:t>
            </a:r>
            <a:r>
              <a:rPr lang="en-US" sz="2000" dirty="0" smtClean="0">
                <a:solidFill>
                  <a:srgbClr val="FFFF00"/>
                </a:solidFill>
                <a:latin typeface="Arial" pitchFamily="-60" charset="0"/>
                <a:ea typeface="Arial" pitchFamily="-60" charset="0"/>
                <a:cs typeface="Arial" pitchFamily="-60" charset="0"/>
              </a:rPr>
              <a:t>. </a:t>
            </a:r>
          </a:p>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 </a:t>
            </a:r>
          </a:p>
          <a:p>
            <a:pPr marL="0" indent="0" algn="just">
              <a:spcBef>
                <a:spcPct val="0"/>
              </a:spcBef>
              <a:buFont typeface="Arial" pitchFamily="-60" charset="0"/>
              <a:buNone/>
            </a:pPr>
            <a:endParaRPr lang="en-US" sz="20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endParaRPr lang="en-US" sz="20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endParaRPr lang="en-US" sz="20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endParaRPr lang="en-US" sz="20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endParaRPr lang="en-US" sz="2000" dirty="0" smtClean="0">
              <a:solidFill>
                <a:srgbClr val="FFFF00"/>
              </a:solidFill>
              <a:latin typeface="Arial" pitchFamily="-60" charset="0"/>
              <a:ea typeface="Arial" pitchFamily="-60" charset="0"/>
              <a:cs typeface="Arial" pitchFamily="-60"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4"/>
          <p:cNvPicPr>
            <a:picLocks noChangeAspect="1"/>
          </p:cNvPicPr>
          <p:nvPr/>
        </p:nvPicPr>
        <p:blipFill>
          <a:blip r:embed="rId3"/>
          <a:srcRect t="5347" b="8913"/>
          <a:stretch>
            <a:fillRect/>
          </a:stretch>
        </p:blipFill>
        <p:spPr bwMode="auto">
          <a:xfrm>
            <a:off x="844550" y="1328738"/>
            <a:ext cx="7124700" cy="4398962"/>
          </a:xfrm>
          <a:prstGeom prst="rect">
            <a:avLst/>
          </a:prstGeom>
          <a:noFill/>
          <a:ln w="9525">
            <a:noFill/>
            <a:miter lim="800000"/>
            <a:headEnd/>
            <a:tailEnd/>
          </a:ln>
        </p:spPr>
      </p:pic>
      <p:sp>
        <p:nvSpPr>
          <p:cNvPr id="44034" name="TextBox 5"/>
          <p:cNvSpPr txBox="1">
            <a:spLocks noChangeArrowheads="1"/>
          </p:cNvSpPr>
          <p:nvPr/>
        </p:nvSpPr>
        <p:spPr bwMode="auto">
          <a:xfrm>
            <a:off x="0" y="165100"/>
            <a:ext cx="9144000" cy="1066800"/>
          </a:xfrm>
          <a:prstGeom prst="rect">
            <a:avLst/>
          </a:prstGeom>
          <a:noFill/>
          <a:ln w="9525">
            <a:noFill/>
            <a:miter lim="800000"/>
            <a:headEnd/>
            <a:tailEnd/>
          </a:ln>
        </p:spPr>
        <p:txBody>
          <a:bodyPr>
            <a:prstTxWarp prst="textNoShape">
              <a:avLst/>
            </a:prstTxWarp>
            <a:spAutoFit/>
          </a:bodyPr>
          <a:lstStyle/>
          <a:p>
            <a:pPr algn="ctr"/>
            <a:r>
              <a:rPr lang="en-US" sz="3200" b="1">
                <a:solidFill>
                  <a:srgbClr val="FF0000"/>
                </a:solidFill>
                <a:latin typeface="Calibri" pitchFamily="-60" charset="0"/>
              </a:rPr>
              <a:t>PROGRESSIVE ATHEROSCLEROSIS WITH AGING IN </a:t>
            </a:r>
          </a:p>
          <a:p>
            <a:pPr algn="ctr"/>
            <a:r>
              <a:rPr lang="en-US" sz="3200" b="1">
                <a:solidFill>
                  <a:srgbClr val="FF0000"/>
                </a:solidFill>
                <a:latin typeface="Calibri" pitchFamily="-60" charset="0"/>
              </a:rPr>
              <a:t>AMERICAN SOLDIERS KILLED IN THE KOREAN WAR </a:t>
            </a:r>
          </a:p>
        </p:txBody>
      </p:sp>
      <p:sp>
        <p:nvSpPr>
          <p:cNvPr id="44035" name="TextBox 3"/>
          <p:cNvSpPr txBox="1">
            <a:spLocks noChangeArrowheads="1"/>
          </p:cNvSpPr>
          <p:nvPr/>
        </p:nvSpPr>
        <p:spPr bwMode="auto">
          <a:xfrm>
            <a:off x="584200" y="5727700"/>
            <a:ext cx="7721600" cy="457200"/>
          </a:xfrm>
          <a:prstGeom prst="rect">
            <a:avLst/>
          </a:prstGeom>
          <a:noFill/>
          <a:ln w="9525">
            <a:noFill/>
            <a:miter lim="800000"/>
            <a:headEnd/>
            <a:tailEnd/>
          </a:ln>
        </p:spPr>
        <p:txBody>
          <a:bodyPr>
            <a:prstTxWarp prst="textNoShape">
              <a:avLst/>
            </a:prstTxWarp>
            <a:spAutoFit/>
          </a:bodyPr>
          <a:lstStyle/>
          <a:p>
            <a:pPr algn="ctr"/>
            <a:r>
              <a:rPr lang="en-US" b="1">
                <a:solidFill>
                  <a:srgbClr val="FFFF00"/>
                </a:solidFill>
              </a:rPr>
              <a:t>Fat And Cholesterol Clogging Up The Coronaries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0"/>
            <a:ext cx="8229600" cy="1206500"/>
          </a:xfrm>
        </p:spPr>
        <p:txBody>
          <a:bodyPr/>
          <a:lstStyle/>
          <a:p>
            <a:r>
              <a:rPr lang="en-US" sz="3600" b="1" smtClean="0">
                <a:solidFill>
                  <a:srgbClr val="FF0000"/>
                </a:solidFill>
              </a:rPr>
              <a:t>THE LOW CHOLESTEROL DIET CRAZE</a:t>
            </a:r>
          </a:p>
        </p:txBody>
      </p:sp>
      <p:sp>
        <p:nvSpPr>
          <p:cNvPr id="46082" name="Content Placeholder 2"/>
          <p:cNvSpPr>
            <a:spLocks noGrp="1"/>
          </p:cNvSpPr>
          <p:nvPr>
            <p:ph idx="1"/>
          </p:nvPr>
        </p:nvSpPr>
        <p:spPr>
          <a:xfrm>
            <a:off x="457200" y="1206500"/>
            <a:ext cx="8229600" cy="5397500"/>
          </a:xfrm>
        </p:spPr>
        <p:txBody>
          <a:bodyPr/>
          <a:lstStyle/>
          <a:p>
            <a:pPr marL="0" indent="0" algn="just">
              <a:spcBef>
                <a:spcPct val="0"/>
              </a:spcBef>
              <a:buFont typeface="Arial" pitchFamily="-60" charset="0"/>
              <a:buNone/>
            </a:pPr>
            <a:r>
              <a:rPr lang="en-US" sz="1800" dirty="0" smtClean="0">
                <a:solidFill>
                  <a:srgbClr val="FFFF00"/>
                </a:solidFill>
              </a:rPr>
              <a:t>	</a:t>
            </a:r>
            <a:r>
              <a:rPr lang="en-US" sz="2000" dirty="0" smtClean="0">
                <a:solidFill>
                  <a:srgbClr val="FFFF00"/>
                </a:solidFill>
                <a:latin typeface="Arial" pitchFamily="-60" charset="0"/>
                <a:ea typeface="Arial" pitchFamily="-60" charset="0"/>
                <a:cs typeface="Arial" pitchFamily="-60" charset="0"/>
              </a:rPr>
              <a:t>The Anti-Coronary Club Project launched in 1957 compared two groups of New York businessmen 49 to 59 years old. One group followed a "Prudent Diet" with corn oil and margarine instead of butter, cold cereal rather than eggs, and chicken and fish instead of beef. </a:t>
            </a:r>
            <a:r>
              <a:rPr lang="en-US" sz="2000" b="1" dirty="0" smtClean="0">
                <a:solidFill>
                  <a:srgbClr val="FFFF00"/>
                </a:solidFill>
                <a:latin typeface="Arial" pitchFamily="-60" charset="0"/>
                <a:ea typeface="Arial" pitchFamily="-60" charset="0"/>
                <a:cs typeface="Arial" pitchFamily="-60" charset="0"/>
              </a:rPr>
              <a:t>A control group ate eggs for breakfast and meat three times per day.  </a:t>
            </a:r>
            <a:r>
              <a:rPr lang="en-US" sz="2000" dirty="0" smtClean="0">
                <a:solidFill>
                  <a:srgbClr val="FFFF00"/>
                </a:solidFill>
                <a:latin typeface="Arial" pitchFamily="-60" charset="0"/>
                <a:ea typeface="Arial" pitchFamily="-60" charset="0"/>
                <a:cs typeface="Arial" pitchFamily="-60" charset="0"/>
              </a:rPr>
              <a:t>The results published a decade later revealed that cholesterol levels of those on the Prudent Diet averaged 30 points lower than the control group eating eggs and meat but there were </a:t>
            </a:r>
            <a:r>
              <a:rPr lang="en-US" sz="2000" b="1" dirty="0" smtClean="0">
                <a:solidFill>
                  <a:srgbClr val="FFFF00"/>
                </a:solidFill>
                <a:latin typeface="Arial" pitchFamily="-60" charset="0"/>
                <a:ea typeface="Arial" pitchFamily="-60" charset="0"/>
                <a:cs typeface="Arial" pitchFamily="-60" charset="0"/>
              </a:rPr>
              <a:t>eight deaths from heart disease in the Prudent Dieter</a:t>
            </a:r>
            <a:r>
              <a:rPr lang="en-US" sz="2000" dirty="0" smtClean="0">
                <a:solidFill>
                  <a:srgbClr val="FFFF00"/>
                </a:solidFill>
                <a:latin typeface="Arial" pitchFamily="-60" charset="0"/>
                <a:ea typeface="Arial" pitchFamily="-60" charset="0"/>
                <a:cs typeface="Arial" pitchFamily="-60" charset="0"/>
              </a:rPr>
              <a:t>s compared to </a:t>
            </a:r>
            <a:r>
              <a:rPr lang="en-US" sz="2000" b="1" dirty="0" smtClean="0">
                <a:solidFill>
                  <a:srgbClr val="FFFF00"/>
                </a:solidFill>
                <a:latin typeface="Arial" pitchFamily="-60" charset="0"/>
                <a:ea typeface="Arial" pitchFamily="-60" charset="0"/>
                <a:cs typeface="Arial" pitchFamily="-60" charset="0"/>
              </a:rPr>
              <a:t>none in the controls.</a:t>
            </a:r>
            <a:endParaRPr lang="en-US" sz="18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endParaRPr lang="en-US" sz="8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	In a further attempt to prove his point, Keys fed middle-aged men a very high cholesterol diet but found that their blood cholesterols were no different than a control group who consumed less than half as much.  Twenty years later, he was forced to admit, "There’s no connection whatsoever between cholesterol in food and cholesterol in blood.  And we’ve known that all along</a:t>
            </a:r>
            <a:r>
              <a:rPr lang="en-US" sz="2000" b="1" dirty="0" smtClean="0">
                <a:solidFill>
                  <a:srgbClr val="FFFF00"/>
                </a:solidFill>
                <a:latin typeface="Arial" pitchFamily="-60" charset="0"/>
                <a:ea typeface="Arial" pitchFamily="-60" charset="0"/>
                <a:cs typeface="Arial" pitchFamily="-60" charset="0"/>
              </a:rPr>
              <a:t>.  Cholesterol in the diet doesn’t matter at all unless you happen to be a chicken or a rabbit.</a:t>
            </a:r>
            <a:r>
              <a:rPr lang="en-US" sz="2000" dirty="0" smtClean="0">
                <a:solidFill>
                  <a:srgbClr val="FFFF00"/>
                </a:solidFill>
                <a:latin typeface="Arial" pitchFamily="-60" charset="0"/>
                <a:ea typeface="Arial" pitchFamily="-60" charset="0"/>
                <a:cs typeface="Arial" pitchFamily="-60" charset="0"/>
              </a:rPr>
              <a:t> "</a:t>
            </a:r>
          </a:p>
          <a:p>
            <a:pPr marL="0" indent="0" algn="just">
              <a:spcBef>
                <a:spcPct val="0"/>
              </a:spcBef>
              <a:buFont typeface="Arial" pitchFamily="-60" charset="0"/>
              <a:buNone/>
            </a:pPr>
            <a:endParaRPr lang="en-US" sz="1800" dirty="0" smtClean="0">
              <a:solidFill>
                <a:srgbClr val="FFFF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0" y="0"/>
            <a:ext cx="9144000" cy="1417638"/>
          </a:xfrm>
        </p:spPr>
        <p:txBody>
          <a:bodyPr/>
          <a:lstStyle/>
          <a:p>
            <a:r>
              <a:rPr lang="en-US" sz="2800" b="1" smtClean="0">
                <a:solidFill>
                  <a:srgbClr val="FF0000"/>
                </a:solidFill>
              </a:rPr>
              <a:t>Review Of Over 2000 Studies On The Links Between</a:t>
            </a:r>
            <a:br>
              <a:rPr lang="en-US" sz="2800" b="1" smtClean="0">
                <a:solidFill>
                  <a:srgbClr val="FF0000"/>
                </a:solidFill>
              </a:rPr>
            </a:br>
            <a:r>
              <a:rPr lang="en-US" sz="2800" b="1" smtClean="0">
                <a:solidFill>
                  <a:srgbClr val="FF0000"/>
                </a:solidFill>
              </a:rPr>
              <a:t> Dietary Cholesterol, Fat, Heart Disease And Health</a:t>
            </a:r>
          </a:p>
        </p:txBody>
      </p:sp>
      <p:sp>
        <p:nvSpPr>
          <p:cNvPr id="48130" name="Content Placeholder 2"/>
          <p:cNvSpPr>
            <a:spLocks noGrp="1"/>
          </p:cNvSpPr>
          <p:nvPr>
            <p:ph idx="1"/>
          </p:nvPr>
        </p:nvSpPr>
        <p:spPr>
          <a:xfrm>
            <a:off x="457200" y="1417638"/>
            <a:ext cx="8229600" cy="5440362"/>
          </a:xfrm>
        </p:spPr>
        <p:txBody>
          <a:bodyPr/>
          <a:lstStyle/>
          <a:p>
            <a:pPr marL="0" indent="0" algn="just">
              <a:spcBef>
                <a:spcPct val="0"/>
              </a:spcBef>
              <a:buFont typeface="Arial" pitchFamily="-60" charset="0"/>
              <a:buNone/>
            </a:pPr>
            <a:r>
              <a:rPr lang="en-US" sz="2300" smtClean="0">
                <a:latin typeface="Arial" pitchFamily="-60" charset="0"/>
                <a:ea typeface="Arial" pitchFamily="-60" charset="0"/>
                <a:cs typeface="Arial" pitchFamily="-60" charset="0"/>
              </a:rPr>
              <a:t>	</a:t>
            </a:r>
            <a:r>
              <a:rPr lang="en-US" sz="2300" smtClean="0">
                <a:solidFill>
                  <a:srgbClr val="FFFF00"/>
                </a:solidFill>
                <a:latin typeface="Arial" pitchFamily="-60" charset="0"/>
                <a:ea typeface="Arial" pitchFamily="-60" charset="0"/>
                <a:cs typeface="Arial" pitchFamily="-60" charset="0"/>
              </a:rPr>
              <a:t>"The word 'landmark' has often been used to describe Ancel Keys’ Seven Countries study, commonly cited as proof that the American diet is atherogenic. . . . </a:t>
            </a:r>
            <a:r>
              <a:rPr lang="en-US" sz="2300" b="1" smtClean="0">
                <a:solidFill>
                  <a:srgbClr val="FFFF00"/>
                </a:solidFill>
                <a:latin typeface="Arial" pitchFamily="-60" charset="0"/>
                <a:ea typeface="Arial" pitchFamily="-60" charset="0"/>
                <a:cs typeface="Arial" pitchFamily="-60" charset="0"/>
              </a:rPr>
              <a:t>the dietary assessment methodology was highly inconsistent across cohorts and thoroughly suspect</a:t>
            </a:r>
            <a:r>
              <a:rPr lang="en-US" sz="2300" smtClean="0">
                <a:solidFill>
                  <a:srgbClr val="FFFF00"/>
                </a:solidFill>
                <a:latin typeface="Arial" pitchFamily="-60" charset="0"/>
                <a:ea typeface="Arial" pitchFamily="-60" charset="0"/>
                <a:cs typeface="Arial" pitchFamily="-60" charset="0"/>
              </a:rPr>
              <a:t>.  In addition, careful examination of the death rates and </a:t>
            </a:r>
            <a:r>
              <a:rPr lang="en-US" sz="2300" b="1" smtClean="0">
                <a:solidFill>
                  <a:srgbClr val="FFFF00"/>
                </a:solidFill>
                <a:latin typeface="Arial" pitchFamily="-60" charset="0"/>
                <a:ea typeface="Arial" pitchFamily="-60" charset="0"/>
                <a:cs typeface="Arial" pitchFamily="-60" charset="0"/>
              </a:rPr>
              <a:t>associations between diet and death rates reveal a massive set of inconsistencies and contradictions</a:t>
            </a:r>
            <a:r>
              <a:rPr lang="en-US" sz="2300" smtClean="0">
                <a:solidFill>
                  <a:srgbClr val="FFFF00"/>
                </a:solidFill>
                <a:latin typeface="Arial" pitchFamily="-60" charset="0"/>
                <a:ea typeface="Arial" pitchFamily="-60" charset="0"/>
                <a:cs typeface="Arial" pitchFamily="-60" charset="0"/>
              </a:rPr>
              <a:t>. It is almost inconceivable that the Seven Countries study was performed with such scientific abandon. It is also dumbfounding how the NHLBI/AHA alliance ignored such sloppiness in their many "rave reviews" of the study. . . </a:t>
            </a:r>
            <a:r>
              <a:rPr lang="en-US" sz="2300" b="1" smtClean="0">
                <a:solidFill>
                  <a:srgbClr val="FFFF00"/>
                </a:solidFill>
                <a:latin typeface="Arial" pitchFamily="-60" charset="0"/>
                <a:ea typeface="Arial" pitchFamily="-60" charset="0"/>
                <a:cs typeface="Arial" pitchFamily="-60" charset="0"/>
              </a:rPr>
              <a:t>In summary</a:t>
            </a:r>
            <a:r>
              <a:rPr lang="en-US" sz="2300" smtClean="0">
                <a:solidFill>
                  <a:srgbClr val="FFFF00"/>
                </a:solidFill>
                <a:latin typeface="Arial" pitchFamily="-60" charset="0"/>
                <a:ea typeface="Arial" pitchFamily="-60" charset="0"/>
                <a:cs typeface="Arial" pitchFamily="-60" charset="0"/>
              </a:rPr>
              <a:t>, </a:t>
            </a:r>
            <a:r>
              <a:rPr lang="en-US" sz="2300" b="1" smtClean="0">
                <a:solidFill>
                  <a:srgbClr val="FFFF00"/>
                </a:solidFill>
                <a:latin typeface="Arial" pitchFamily="-60" charset="0"/>
                <a:ea typeface="Arial" pitchFamily="-60" charset="0"/>
                <a:cs typeface="Arial" pitchFamily="-60" charset="0"/>
              </a:rPr>
              <a:t>the diet-CHD relationship reported for the Seven Countries study cannot be taken seriously by the objective and critical scientist</a:t>
            </a:r>
            <a:r>
              <a:rPr lang="en-US" sz="2300" smtClean="0">
                <a:solidFill>
                  <a:srgbClr val="FFFF00"/>
                </a:solidFill>
                <a:latin typeface="Arial" pitchFamily="-60" charset="0"/>
                <a:ea typeface="Arial" pitchFamily="-60" charset="0"/>
                <a:cs typeface="Arial" pitchFamily="-60" charset="0"/>
              </a:rPr>
              <a:t>. ”  -  Russell H. Smith</a:t>
            </a:r>
          </a:p>
          <a:p>
            <a:pPr marL="0" indent="0" algn="just">
              <a:spcBef>
                <a:spcPct val="0"/>
              </a:spcBef>
              <a:buFont typeface="Arial" pitchFamily="-60" charset="0"/>
              <a:buNone/>
            </a:pPr>
            <a:endParaRPr lang="en-US" sz="230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endParaRPr lang="en-US" sz="230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endParaRPr lang="en-US" sz="2300" smtClean="0">
              <a:latin typeface="Arial" pitchFamily="-60" charset="0"/>
              <a:ea typeface="Arial" pitchFamily="-60" charset="0"/>
              <a:cs typeface="Arial" pitchFamily="-60"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r>
              <a:rPr lang="en-US" sz="3800" b="1">
                <a:solidFill>
                  <a:srgbClr val="FF0000"/>
                </a:solidFill>
              </a:rPr>
              <a:t>THE MRFIT STUDY</a:t>
            </a:r>
            <a:endParaRPr lang="en-US" b="1">
              <a:solidFill>
                <a:srgbClr val="FF0000"/>
              </a:solidFill>
            </a:endParaRPr>
          </a:p>
        </p:txBody>
      </p:sp>
      <p:sp>
        <p:nvSpPr>
          <p:cNvPr id="50178" name="Rectangle 3"/>
          <p:cNvSpPr>
            <a:spLocks noGrp="1" noChangeArrowheads="1"/>
          </p:cNvSpPr>
          <p:nvPr>
            <p:ph type="body" idx="1"/>
          </p:nvPr>
        </p:nvSpPr>
        <p:spPr>
          <a:xfrm>
            <a:off x="457200" y="1417638"/>
            <a:ext cx="8229600" cy="5237162"/>
          </a:xfrm>
        </p:spPr>
        <p:txBody>
          <a:bodyPr/>
          <a:lstStyle/>
          <a:p>
            <a:pPr marL="0" indent="0" algn="just">
              <a:spcBef>
                <a:spcPct val="0"/>
              </a:spcBef>
              <a:buFont typeface="Arial" pitchFamily="-60" charset="0"/>
              <a:buNone/>
            </a:pPr>
            <a:r>
              <a:rPr lang="en-US" sz="2000">
                <a:solidFill>
                  <a:srgbClr val="FFFF00"/>
                </a:solidFill>
                <a:latin typeface="Arial" pitchFamily="-60" charset="0"/>
              </a:rPr>
              <a:t>The Multiple Risk Factor Intervention Trial was the largest and most serious effort to prove the links between diet, cholesterol and heart disease based on the Framingham risk factors. Researchers screened over 350,000 men at high risk of heart disease because of high cholesterol, hypertension and cigarette smoking. </a:t>
            </a:r>
          </a:p>
          <a:p>
            <a:pPr marL="0" indent="0" algn="just">
              <a:spcBef>
                <a:spcPct val="0"/>
              </a:spcBef>
            </a:pPr>
            <a:endParaRPr lang="en-US" sz="800">
              <a:solidFill>
                <a:srgbClr val="FFFF00"/>
              </a:solidFill>
              <a:latin typeface="Arial" pitchFamily="-60" charset="0"/>
            </a:endParaRPr>
          </a:p>
          <a:p>
            <a:pPr marL="0" indent="0" algn="just">
              <a:spcBef>
                <a:spcPct val="0"/>
              </a:spcBef>
              <a:buFont typeface="Arial" pitchFamily="-60" charset="0"/>
              <a:buNone/>
            </a:pPr>
            <a:r>
              <a:rPr lang="en-US" sz="2000">
                <a:solidFill>
                  <a:srgbClr val="FFFF00"/>
                </a:solidFill>
                <a:latin typeface="Arial" pitchFamily="-60" charset="0"/>
              </a:rPr>
              <a:t>From this group, 12,866 healthy men aged 35 to 57 with no history or evidence of heart disease were enrolled in the study and randomly assigned to either an intervention group that received treatment or a control group the same size that received usual care.</a:t>
            </a:r>
          </a:p>
          <a:p>
            <a:pPr marL="0" indent="0" algn="just">
              <a:spcBef>
                <a:spcPct val="0"/>
              </a:spcBef>
            </a:pPr>
            <a:endParaRPr lang="en-US" sz="800">
              <a:solidFill>
                <a:srgbClr val="FFFF00"/>
              </a:solidFill>
              <a:latin typeface="Arial" pitchFamily="-60" charset="0"/>
            </a:endParaRPr>
          </a:p>
          <a:p>
            <a:pPr marL="0" indent="0" algn="just">
              <a:spcBef>
                <a:spcPct val="0"/>
              </a:spcBef>
              <a:buFont typeface="Arial" pitchFamily="-60" charset="0"/>
              <a:buNone/>
            </a:pPr>
            <a:r>
              <a:rPr lang="en-US" sz="2000">
                <a:solidFill>
                  <a:srgbClr val="FFFF00"/>
                </a:solidFill>
                <a:latin typeface="Arial" pitchFamily="-60" charset="0"/>
              </a:rPr>
              <a:t>In the treatment group, cholesterol consumption was cut by 42% and saturated fat consumption by 28%. After ten years, those adhering to this dietary fat restriction had slightly lower coronary heart disease mortality rates. However, this benefit was far outweighed by significantly increased total death rates, especially from hemorrhagic stroke, cancer, suicide, accidents and violence.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85800" y="752475"/>
            <a:ext cx="7772400" cy="857250"/>
          </a:xfrm>
        </p:spPr>
        <p:txBody>
          <a:bodyPr/>
          <a:lstStyle/>
          <a:p>
            <a:r>
              <a:rPr lang="en-US" sz="3600" b="1" smtClean="0">
                <a:solidFill>
                  <a:srgbClr val="FF0000"/>
                </a:solidFill>
              </a:rPr>
              <a:t>MR FIT CUMULATIVE TOTAL MORTALITY</a:t>
            </a:r>
            <a:br>
              <a:rPr lang="en-US" sz="3600" b="1" smtClean="0">
                <a:solidFill>
                  <a:srgbClr val="FF0000"/>
                </a:solidFill>
              </a:rPr>
            </a:br>
            <a:endParaRPr lang="en-US" sz="3600" b="1" smtClean="0">
              <a:solidFill>
                <a:srgbClr val="FF0000"/>
              </a:solidFill>
            </a:endParaRPr>
          </a:p>
        </p:txBody>
      </p:sp>
      <p:pic>
        <p:nvPicPr>
          <p:cNvPr id="52226" name="Picture 3"/>
          <p:cNvPicPr>
            <a:picLocks noChangeArrowheads="1"/>
          </p:cNvPicPr>
          <p:nvPr/>
        </p:nvPicPr>
        <p:blipFill>
          <a:blip r:embed="rId3"/>
          <a:srcRect l="224" t="12617" r="2251"/>
          <a:stretch>
            <a:fillRect/>
          </a:stretch>
        </p:blipFill>
        <p:spPr bwMode="auto">
          <a:xfrm>
            <a:off x="657225" y="1736725"/>
            <a:ext cx="7815263"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a:xfrm>
            <a:off x="0" y="0"/>
            <a:ext cx="9144000" cy="1143000"/>
          </a:xfrm>
        </p:spPr>
        <p:txBody>
          <a:bodyPr rtlCol="0">
            <a:normAutofit/>
          </a:bodyPr>
          <a:lstStyle/>
          <a:p>
            <a:pPr eaLnBrk="1" fontAlgn="auto" hangingPunct="1">
              <a:spcAft>
                <a:spcPts val="0"/>
              </a:spcAft>
              <a:defRPr/>
            </a:pPr>
            <a:r>
              <a:rPr lang="en-US" sz="3400" b="1" dirty="0" smtClean="0">
                <a:solidFill>
                  <a:srgbClr val="FF0000"/>
                </a:solidFill>
                <a:ea typeface="+mj-ea"/>
                <a:cs typeface="+mj-cs"/>
              </a:rPr>
              <a:t>MONICA CHD DEATHS AND FAT CONSUMPTION</a:t>
            </a:r>
            <a:endParaRPr lang="en-US" sz="3600" b="1" dirty="0">
              <a:solidFill>
                <a:srgbClr val="FF0000"/>
              </a:solidFill>
              <a:ea typeface="+mj-ea"/>
              <a:cs typeface="+mj-cs"/>
            </a:endParaRPr>
          </a:p>
        </p:txBody>
      </p:sp>
      <p:pic>
        <p:nvPicPr>
          <p:cNvPr id="54274" name="Picture 3"/>
          <p:cNvPicPr>
            <a:picLocks noChangeAspect="1" noChangeArrowheads="1"/>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630238" y="1143000"/>
            <a:ext cx="6672262" cy="2743200"/>
          </a:xfrm>
          <a:prstGeom prst="rect">
            <a:avLst/>
          </a:prstGeom>
          <a:noFill/>
          <a:ln w="9525">
            <a:noFill/>
            <a:miter lim="800000"/>
            <a:headEnd/>
            <a:tailEnd/>
          </a:ln>
        </p:spPr>
      </p:pic>
      <p:pic>
        <p:nvPicPr>
          <p:cNvPr id="54275" name="Picture 4"/>
          <p:cNvPicPr preferRelativeResize="0">
            <a:picLocks noChangeAspect="1" noChangeArrowheads="1"/>
          </p:cNvPicPr>
          <p:nvPr/>
        </p:nvPicPr>
        <mc:AlternateContent xmlns:mc="http://schemas.openxmlformats.org/markup-compatibility/2006">
          <mc:Choice xmlns:ma="http://schemas.microsoft.com/office/mac/drawingml/2008/main" xmlns:mv="urn:schemas-microsoft-com:mac:vml" xmlns="" Requires="ma">
            <p:blipFill>
              <a:blip r:embed="rId5"/>
              <a:srcRect t="24922"/>
              <a:stretch>
                <a:fillRect/>
              </a:stretch>
            </p:blipFill>
          </mc:Choice>
          <mc:Fallback>
            <p:blipFill>
              <a:blip r:embed="rId6"/>
              <a:srcRect t="24922"/>
              <a:stretch>
                <a:fillRect/>
              </a:stretch>
            </p:blipFill>
          </mc:Fallback>
        </mc:AlternateContent>
        <p:spPr bwMode="auto">
          <a:xfrm>
            <a:off x="630238" y="3921125"/>
            <a:ext cx="6681787" cy="2743200"/>
          </a:xfrm>
          <a:prstGeom prst="rect">
            <a:avLst/>
          </a:prstGeom>
          <a:noFill/>
          <a:ln w="9525">
            <a:noFill/>
            <a:miter lim="800000"/>
            <a:headEnd/>
            <a:tailEnd/>
          </a:ln>
        </p:spPr>
      </p:pic>
      <p:sp>
        <p:nvSpPr>
          <p:cNvPr id="54276" name="TextBox 12"/>
          <p:cNvSpPr txBox="1">
            <a:spLocks noChangeArrowheads="1"/>
          </p:cNvSpPr>
          <p:nvPr/>
        </p:nvSpPr>
        <p:spPr bwMode="auto">
          <a:xfrm>
            <a:off x="7312025" y="1143000"/>
            <a:ext cx="1831975" cy="1803400"/>
          </a:xfrm>
          <a:prstGeom prst="rect">
            <a:avLst/>
          </a:prstGeom>
          <a:noFill/>
          <a:ln w="9525">
            <a:noFill/>
            <a:miter lim="800000"/>
            <a:headEnd/>
            <a:tailEnd/>
          </a:ln>
        </p:spPr>
        <p:txBody>
          <a:bodyPr>
            <a:prstTxWarp prst="textNoShape">
              <a:avLst/>
            </a:prstTxWarp>
            <a:spAutoFit/>
          </a:bodyPr>
          <a:lstStyle/>
          <a:p>
            <a:endParaRPr lang="en-US" sz="1600">
              <a:solidFill>
                <a:srgbClr val="FFFF00"/>
              </a:solidFill>
            </a:endParaRPr>
          </a:p>
          <a:p>
            <a:r>
              <a:rPr lang="en-US" sz="1600">
                <a:solidFill>
                  <a:srgbClr val="FFFF00"/>
                </a:solidFill>
              </a:rPr>
              <a:t>The eight lowest</a:t>
            </a:r>
          </a:p>
          <a:p>
            <a:r>
              <a:rPr lang="en-US" sz="1600">
                <a:solidFill>
                  <a:srgbClr val="FFFF00"/>
                </a:solidFill>
              </a:rPr>
              <a:t>saturated fat consumption  countries had the highest CHD death rates</a:t>
            </a:r>
          </a:p>
        </p:txBody>
      </p:sp>
      <p:sp>
        <p:nvSpPr>
          <p:cNvPr id="54277" name="TextBox 13"/>
          <p:cNvSpPr txBox="1">
            <a:spLocks noChangeArrowheads="1"/>
          </p:cNvSpPr>
          <p:nvPr/>
        </p:nvSpPr>
        <p:spPr bwMode="auto">
          <a:xfrm>
            <a:off x="7312025" y="3886200"/>
            <a:ext cx="1831975" cy="1803400"/>
          </a:xfrm>
          <a:prstGeom prst="rect">
            <a:avLst/>
          </a:prstGeom>
          <a:noFill/>
          <a:ln w="9525">
            <a:noFill/>
            <a:miter lim="800000"/>
            <a:headEnd/>
            <a:tailEnd/>
          </a:ln>
        </p:spPr>
        <p:txBody>
          <a:bodyPr>
            <a:prstTxWarp prst="textNoShape">
              <a:avLst/>
            </a:prstTxWarp>
            <a:spAutoFit/>
          </a:bodyPr>
          <a:lstStyle/>
          <a:p>
            <a:endParaRPr lang="en-US" sz="1600">
              <a:solidFill>
                <a:srgbClr val="FFFF00"/>
              </a:solidFill>
            </a:endParaRPr>
          </a:p>
          <a:p>
            <a:r>
              <a:rPr lang="en-US" sz="1600">
                <a:solidFill>
                  <a:srgbClr val="FFFF00"/>
                </a:solidFill>
              </a:rPr>
              <a:t>The eight highest</a:t>
            </a:r>
          </a:p>
          <a:p>
            <a:r>
              <a:rPr lang="en-US" sz="1600">
                <a:solidFill>
                  <a:srgbClr val="FFFF00"/>
                </a:solidFill>
              </a:rPr>
              <a:t>saturated fat consumption  countries had the lowest CHD death rates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317500" y="279400"/>
            <a:ext cx="8572500" cy="876300"/>
          </a:xfrm>
        </p:spPr>
        <p:txBody>
          <a:bodyPr/>
          <a:lstStyle/>
          <a:p>
            <a:r>
              <a:rPr lang="en-US" sz="2000" b="1" smtClean="0">
                <a:solidFill>
                  <a:srgbClr val="FF0000"/>
                </a:solidFill>
              </a:rPr>
              <a:t>1984 PRIMARY PREVENTION PRESENTATION SLIDE SHOWING AN "ARCH </a:t>
            </a:r>
            <a:br>
              <a:rPr lang="en-US" sz="2000" b="1" smtClean="0">
                <a:solidFill>
                  <a:srgbClr val="FF0000"/>
                </a:solidFill>
              </a:rPr>
            </a:br>
            <a:r>
              <a:rPr lang="en-US" sz="2000" b="1" smtClean="0">
                <a:solidFill>
                  <a:srgbClr val="FF0000"/>
                </a:solidFill>
              </a:rPr>
              <a:t>OF EVIDENCE" THAT  SUPPORTED  THE CPPT KEYSTONE STUDY RESULTS.</a:t>
            </a:r>
          </a:p>
        </p:txBody>
      </p:sp>
      <p:pic>
        <p:nvPicPr>
          <p:cNvPr id="56322" name="Picture 7"/>
          <p:cNvPicPr>
            <a:picLocks noChangeAspect="1" noChangeArrowheads="1"/>
          </p:cNvPicPr>
          <p:nvPr/>
        </p:nvPicPr>
        <p:blipFill>
          <a:blip r:embed="rId3"/>
          <a:srcRect/>
          <a:stretch>
            <a:fillRect/>
          </a:stretch>
        </p:blipFill>
        <p:spPr bwMode="auto">
          <a:xfrm>
            <a:off x="1584325" y="1717675"/>
            <a:ext cx="5959475" cy="4443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0" y="254000"/>
            <a:ext cx="9144000" cy="723900"/>
          </a:xfrm>
        </p:spPr>
        <p:txBody>
          <a:bodyPr rtlCol="0">
            <a:noAutofit/>
          </a:bodyPr>
          <a:lstStyle/>
          <a:p>
            <a:pPr eaLnBrk="1" fontAlgn="auto" hangingPunct="1">
              <a:spcAft>
                <a:spcPts val="0"/>
              </a:spcAft>
              <a:defRPr/>
            </a:pPr>
            <a:r>
              <a:rPr lang="en-US" sz="2800" b="1" dirty="0" smtClean="0">
                <a:solidFill>
                  <a:srgbClr val="FF0000"/>
                </a:solidFill>
              </a:rPr>
              <a:t/>
            </a:r>
            <a:br>
              <a:rPr lang="en-US" sz="2800" b="1" dirty="0" smtClean="0">
                <a:solidFill>
                  <a:srgbClr val="FF0000"/>
                </a:solidFill>
              </a:rPr>
            </a:br>
            <a:r>
              <a:rPr lang="en-GB" sz="2800" b="1" dirty="0" smtClean="0">
                <a:solidFill>
                  <a:srgbClr val="FF0000"/>
                </a:solidFill>
              </a:rPr>
              <a:t>CHOLESTYRAMINE </a:t>
            </a:r>
            <a:r>
              <a:rPr lang="en-US" sz="2800" b="1" dirty="0" smtClean="0">
                <a:solidFill>
                  <a:srgbClr val="FF0000"/>
                </a:solidFill>
              </a:rPr>
              <a:t>CORONARY PRIMARY PREVENTION TRIAL</a:t>
            </a:r>
            <a:r>
              <a:rPr lang="en-GB" sz="2000" b="1" dirty="0" smtClean="0">
                <a:solidFill>
                  <a:srgbClr val="FF0000"/>
                </a:solidFill>
              </a:rPr>
              <a:t/>
            </a:r>
            <a:br>
              <a:rPr lang="en-GB" sz="2000" b="1" dirty="0" smtClean="0">
                <a:solidFill>
                  <a:srgbClr val="FF0000"/>
                </a:solidFill>
              </a:rPr>
            </a:br>
            <a:r>
              <a:rPr lang="en-US" sz="2800" dirty="0" smtClean="0"/>
              <a:t/>
            </a:r>
            <a:br>
              <a:rPr lang="en-US" sz="2800" dirty="0" smtClean="0"/>
            </a:br>
            <a:endParaRPr lang="en-US" sz="2800" b="1" dirty="0">
              <a:solidFill>
                <a:srgbClr val="FF0000"/>
              </a:solidFill>
              <a:ea typeface="+mj-ea"/>
              <a:cs typeface="+mj-cs"/>
            </a:endParaRPr>
          </a:p>
        </p:txBody>
      </p:sp>
      <p:sp>
        <p:nvSpPr>
          <p:cNvPr id="58370" name="Rectangle 5"/>
          <p:cNvSpPr>
            <a:spLocks noChangeArrowheads="1"/>
          </p:cNvSpPr>
          <p:nvPr/>
        </p:nvSpPr>
        <p:spPr bwMode="auto">
          <a:xfrm>
            <a:off x="923925" y="1457325"/>
            <a:ext cx="2733675" cy="457200"/>
          </a:xfrm>
          <a:prstGeom prst="rect">
            <a:avLst/>
          </a:prstGeom>
          <a:noFill/>
          <a:ln w="9525">
            <a:noFill/>
            <a:miter lim="800000"/>
            <a:headEnd/>
            <a:tailEnd/>
          </a:ln>
        </p:spPr>
        <p:txBody>
          <a:bodyPr>
            <a:prstTxWarp prst="textNoShape">
              <a:avLst/>
            </a:prstTxWarp>
            <a:spAutoFit/>
          </a:bodyPr>
          <a:lstStyle/>
          <a:p>
            <a:pPr algn="ctr"/>
            <a:endParaRPr lang="en-US">
              <a:latin typeface="Calibri" pitchFamily="-60" charset="0"/>
            </a:endParaRPr>
          </a:p>
        </p:txBody>
      </p:sp>
      <p:sp>
        <p:nvSpPr>
          <p:cNvPr id="58371" name="Rectangle 6"/>
          <p:cNvSpPr>
            <a:spLocks noChangeArrowheads="1"/>
          </p:cNvSpPr>
          <p:nvPr/>
        </p:nvSpPr>
        <p:spPr bwMode="auto">
          <a:xfrm>
            <a:off x="685800" y="1752600"/>
            <a:ext cx="6705600" cy="1917700"/>
          </a:xfrm>
          <a:prstGeom prst="rect">
            <a:avLst/>
          </a:prstGeom>
          <a:noFill/>
          <a:ln w="9525">
            <a:noFill/>
            <a:miter lim="800000"/>
            <a:headEnd/>
            <a:tailEnd/>
          </a:ln>
        </p:spPr>
        <p:txBody>
          <a:bodyPr>
            <a:prstTxWarp prst="textNoShape">
              <a:avLst/>
            </a:prstTxWarp>
            <a:spAutoFit/>
          </a:bodyPr>
          <a:lstStyle/>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p:txBody>
      </p:sp>
      <p:sp>
        <p:nvSpPr>
          <p:cNvPr id="58372" name="Rectangle 7"/>
          <p:cNvSpPr>
            <a:spLocks noChangeArrowheads="1"/>
          </p:cNvSpPr>
          <p:nvPr/>
        </p:nvSpPr>
        <p:spPr bwMode="auto">
          <a:xfrm>
            <a:off x="444500" y="1752600"/>
            <a:ext cx="5895975" cy="4473575"/>
          </a:xfrm>
          <a:prstGeom prst="rect">
            <a:avLst/>
          </a:prstGeom>
          <a:solidFill>
            <a:srgbClr val="19368E"/>
          </a:solidFill>
          <a:ln w="9525">
            <a:noFill/>
            <a:miter lim="800000"/>
            <a:headEnd/>
            <a:tailEnd/>
          </a:ln>
        </p:spPr>
        <p:txBody>
          <a:bodyPr>
            <a:prstTxWarp prst="textNoShape">
              <a:avLst/>
            </a:prstTxWarp>
            <a:spAutoFit/>
          </a:bodyPr>
          <a:lstStyle/>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p:txBody>
      </p:sp>
      <p:pic>
        <p:nvPicPr>
          <p:cNvPr id="58373" name="Picture 9"/>
          <p:cNvPicPr>
            <a:picLocks noChangeAspect="1" noChangeArrowheads="1"/>
          </p:cNvPicPr>
          <p:nvPr/>
        </p:nvPicPr>
        <p:blipFill>
          <a:blip r:embed="rId3"/>
          <a:srcRect/>
          <a:stretch>
            <a:fillRect/>
          </a:stretch>
        </p:blipFill>
        <p:spPr bwMode="auto">
          <a:xfrm>
            <a:off x="444500" y="1887538"/>
            <a:ext cx="5895975" cy="4437062"/>
          </a:xfrm>
          <a:prstGeom prst="rect">
            <a:avLst/>
          </a:prstGeom>
          <a:noFill/>
          <a:ln w="9525">
            <a:noFill/>
            <a:miter lim="800000"/>
            <a:headEnd/>
            <a:tailEnd/>
          </a:ln>
        </p:spPr>
      </p:pic>
      <p:sp>
        <p:nvSpPr>
          <p:cNvPr id="58374" name="Text Box 10"/>
          <p:cNvSpPr txBox="1">
            <a:spLocks noChangeArrowheads="1"/>
          </p:cNvSpPr>
          <p:nvPr/>
        </p:nvSpPr>
        <p:spPr bwMode="auto">
          <a:xfrm>
            <a:off x="444500" y="6324600"/>
            <a:ext cx="8420100" cy="350838"/>
          </a:xfrm>
          <a:prstGeom prst="rect">
            <a:avLst/>
          </a:prstGeom>
          <a:noFill/>
          <a:ln w="9525">
            <a:noFill/>
            <a:miter lim="800000"/>
            <a:headEnd/>
            <a:tailEnd/>
          </a:ln>
        </p:spPr>
        <p:txBody>
          <a:bodyPr>
            <a:prstTxWarp prst="textNoShape">
              <a:avLst/>
            </a:prstTxWarp>
            <a:spAutoFit/>
          </a:bodyPr>
          <a:lstStyle/>
          <a:p>
            <a:pPr algn="ctr"/>
            <a:r>
              <a:rPr lang="en-US" sz="1700" b="1">
                <a:solidFill>
                  <a:srgbClr val="FFFF00"/>
                </a:solidFill>
                <a:latin typeface="Calibri" pitchFamily="-60" charset="0"/>
              </a:rPr>
              <a:t>For Every 1% Fall In Cholesterol There Will Be A 2% Reduction In Coronary Events</a:t>
            </a:r>
            <a:endParaRPr lang="en-US" sz="1700">
              <a:solidFill>
                <a:srgbClr val="FFFF00"/>
              </a:solidFill>
              <a:latin typeface="Calibri" pitchFamily="-60" charset="0"/>
            </a:endParaRPr>
          </a:p>
        </p:txBody>
      </p:sp>
      <p:sp>
        <p:nvSpPr>
          <p:cNvPr id="13" name="TextBox 12"/>
          <p:cNvSpPr txBox="1"/>
          <p:nvPr/>
        </p:nvSpPr>
        <p:spPr>
          <a:xfrm>
            <a:off x="6340475" y="1752600"/>
            <a:ext cx="2803525" cy="4401204"/>
          </a:xfrm>
          <a:prstGeom prst="rect">
            <a:avLst/>
          </a:prstGeom>
          <a:noFill/>
        </p:spPr>
        <p:txBody>
          <a:bodyPr>
            <a:spAutoFit/>
          </a:bodyPr>
          <a:lstStyle/>
          <a:p>
            <a:pPr algn="just">
              <a:defRPr/>
            </a:pPr>
            <a:r>
              <a:rPr lang="en-US" sz="1400" dirty="0">
                <a:latin typeface="+mn-lt"/>
              </a:rPr>
              <a:t>But 19% was the relative risk based on estimated LDL lowering. The actual risk of coronary events was 1.1%, and for fatal heart attacks, the risk difference was only 0.6%.  The graph to the left does not indicate this. It simply shows the predicted relative risk reduction in coronary heart disease </a:t>
            </a:r>
            <a:r>
              <a:rPr lang="en-US" sz="1400" dirty="0" smtClean="0">
                <a:latin typeface="+mn-lt"/>
              </a:rPr>
              <a:t>anticipated </a:t>
            </a:r>
            <a:r>
              <a:rPr lang="en-US" sz="1400" dirty="0">
                <a:latin typeface="+mn-lt"/>
              </a:rPr>
              <a:t>with the progressive lowering of cholesterol. Moreover, the study dealt only with men that had very high levels that affects less than one in five hundred, and a very small fraction of the total number of deaths due to heart attacks. There was no indication that it would  lower cholesterol in other men or women or that longer term use would be safe.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p:cNvSpPr>
            <a:spLocks noGrp="1" noChangeArrowheads="1"/>
          </p:cNvSpPr>
          <p:nvPr>
            <p:ph type="title"/>
          </p:nvPr>
        </p:nvSpPr>
        <p:spPr>
          <a:xfrm>
            <a:off x="0" y="914400"/>
            <a:ext cx="8928100" cy="523875"/>
          </a:xfrm>
        </p:spPr>
        <p:txBody>
          <a:bodyPr rtlCol="0">
            <a:noAutofit/>
          </a:bodyPr>
          <a:lstStyle/>
          <a:p>
            <a:pPr eaLnBrk="1" fontAlgn="auto" hangingPunct="1">
              <a:spcAft>
                <a:spcPts val="0"/>
              </a:spcAft>
              <a:defRPr/>
            </a:pPr>
            <a:r>
              <a:rPr lang="en-US" sz="3200" b="1" dirty="0">
                <a:solidFill>
                  <a:srgbClr val="FF0000"/>
                </a:solidFill>
                <a:ea typeface="+mj-ea"/>
                <a:cs typeface="+mj-cs"/>
              </a:rPr>
              <a:t>Major Conclusion of the NIH 1984 Consensus Panel</a:t>
            </a:r>
            <a:br>
              <a:rPr lang="en-US" sz="3200" b="1" dirty="0">
                <a:solidFill>
                  <a:srgbClr val="FF0000"/>
                </a:solidFill>
                <a:ea typeface="+mj-ea"/>
                <a:cs typeface="+mj-cs"/>
              </a:rPr>
            </a:br>
            <a:endParaRPr lang="en-US" sz="3200" dirty="0">
              <a:solidFill>
                <a:srgbClr val="FF0000"/>
              </a:solidFill>
              <a:latin typeface="Times New Roman" pitchFamily="112" charset="0"/>
              <a:ea typeface="+mj-ea"/>
              <a:cs typeface="+mj-cs"/>
            </a:endParaRPr>
          </a:p>
        </p:txBody>
      </p:sp>
      <p:sp>
        <p:nvSpPr>
          <p:cNvPr id="60418" name="Rectangle 3"/>
          <p:cNvSpPr>
            <a:spLocks noChangeArrowheads="1"/>
          </p:cNvSpPr>
          <p:nvPr/>
        </p:nvSpPr>
        <p:spPr bwMode="auto">
          <a:xfrm>
            <a:off x="685800" y="1752600"/>
            <a:ext cx="6705600" cy="1917700"/>
          </a:xfrm>
          <a:prstGeom prst="rect">
            <a:avLst/>
          </a:prstGeom>
          <a:noFill/>
          <a:ln w="9525">
            <a:noFill/>
            <a:miter lim="800000"/>
            <a:headEnd/>
            <a:tailEnd/>
          </a:ln>
        </p:spPr>
        <p:txBody>
          <a:bodyPr>
            <a:prstTxWarp prst="textNoShape">
              <a:avLst/>
            </a:prstTxWarp>
            <a:spAutoFit/>
          </a:bodyPr>
          <a:lstStyle/>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a:p>
            <a:pPr algn="ctr"/>
            <a:endParaRPr lang="en-US">
              <a:latin typeface="Calibri" pitchFamily="-60" charset="0"/>
            </a:endParaRPr>
          </a:p>
        </p:txBody>
      </p:sp>
      <p:pic>
        <p:nvPicPr>
          <p:cNvPr id="60419" name="Picture 4"/>
          <p:cNvPicPr>
            <a:picLocks noChangeAspect="1" noChangeArrowheads="1"/>
          </p:cNvPicPr>
          <p:nvPr/>
        </p:nvPicPr>
        <p:blipFill>
          <a:blip r:embed="rId3"/>
          <a:srcRect/>
          <a:stretch>
            <a:fillRect/>
          </a:stretch>
        </p:blipFill>
        <p:spPr bwMode="auto">
          <a:xfrm>
            <a:off x="520700" y="1752600"/>
            <a:ext cx="7772400"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85800" y="923925"/>
            <a:ext cx="7772400" cy="533400"/>
          </a:xfrm>
        </p:spPr>
        <p:txBody>
          <a:bodyPr/>
          <a:lstStyle/>
          <a:p>
            <a:r>
              <a:rPr lang="en-US" sz="3200" b="1">
                <a:solidFill>
                  <a:srgbClr val="FF0000"/>
                </a:solidFill>
              </a:rPr>
              <a:t>Cover of </a:t>
            </a:r>
            <a:r>
              <a:rPr lang="en-US" sz="3200" b="1" i="1">
                <a:solidFill>
                  <a:srgbClr val="FF0000"/>
                </a:solidFill>
              </a:rPr>
              <a:t>The Atlantic</a:t>
            </a:r>
            <a:r>
              <a:rPr lang="en-US" sz="3200" b="1">
                <a:solidFill>
                  <a:srgbClr val="FF0000"/>
                </a:solidFill>
              </a:rPr>
              <a:t>, September, 1989</a:t>
            </a:r>
            <a:endParaRPr lang="en-US" sz="3200" b="1">
              <a:solidFill>
                <a:srgbClr val="FF0000"/>
              </a:solidFill>
              <a:latin typeface="Times New Roman" pitchFamily="-60" charset="0"/>
            </a:endParaRPr>
          </a:p>
        </p:txBody>
      </p:sp>
      <p:sp>
        <p:nvSpPr>
          <p:cNvPr id="62466" name="Rectangle 3"/>
          <p:cNvSpPr>
            <a:spLocks noChangeArrowheads="1"/>
          </p:cNvSpPr>
          <p:nvPr/>
        </p:nvSpPr>
        <p:spPr bwMode="auto">
          <a:xfrm>
            <a:off x="923925" y="1457325"/>
            <a:ext cx="2733675" cy="457200"/>
          </a:xfrm>
          <a:prstGeom prst="rect">
            <a:avLst/>
          </a:prstGeom>
          <a:noFill/>
          <a:ln w="9525">
            <a:noFill/>
            <a:miter lim="800000"/>
            <a:headEnd/>
            <a:tailEnd/>
          </a:ln>
        </p:spPr>
        <p:txBody>
          <a:bodyPr>
            <a:prstTxWarp prst="textNoShape">
              <a:avLst/>
            </a:prstTxWarp>
            <a:spAutoFit/>
          </a:bodyPr>
          <a:lstStyle/>
          <a:p>
            <a:pPr algn="ctr"/>
            <a:endParaRPr lang="en-US"/>
          </a:p>
        </p:txBody>
      </p:sp>
      <p:sp>
        <p:nvSpPr>
          <p:cNvPr id="62467" name="Rectangle 4"/>
          <p:cNvSpPr>
            <a:spLocks noChangeArrowheads="1"/>
          </p:cNvSpPr>
          <p:nvPr/>
        </p:nvSpPr>
        <p:spPr bwMode="auto">
          <a:xfrm>
            <a:off x="685800" y="1752600"/>
            <a:ext cx="6705600" cy="1917700"/>
          </a:xfrm>
          <a:prstGeom prst="rect">
            <a:avLst/>
          </a:prstGeom>
          <a:noFill/>
          <a:ln w="9525">
            <a:noFill/>
            <a:miter lim="800000"/>
            <a:headEnd/>
            <a:tailEnd/>
          </a:ln>
        </p:spPr>
        <p:txBody>
          <a:bodyPr>
            <a:prstTxWarp prst="textNoShape">
              <a:avLst/>
            </a:prstTxWarp>
            <a:spAutoFit/>
          </a:bodyPr>
          <a:lstStyle/>
          <a:p>
            <a:pPr algn="ctr"/>
            <a:endParaRPr lang="en-US"/>
          </a:p>
          <a:p>
            <a:pPr algn="ctr"/>
            <a:endParaRPr lang="en-US"/>
          </a:p>
          <a:p>
            <a:pPr algn="ctr"/>
            <a:endParaRPr lang="en-US"/>
          </a:p>
          <a:p>
            <a:pPr algn="ctr"/>
            <a:endParaRPr lang="en-US"/>
          </a:p>
          <a:p>
            <a:pPr algn="ctr"/>
            <a:endParaRPr lang="en-US"/>
          </a:p>
        </p:txBody>
      </p:sp>
      <p:pic>
        <p:nvPicPr>
          <p:cNvPr id="62468" name="Picture 5"/>
          <p:cNvPicPr>
            <a:picLocks noChangeAspect="1" noChangeArrowheads="1"/>
          </p:cNvPicPr>
          <p:nvPr/>
        </p:nvPicPr>
        <mc:AlternateContent xmlns:mc="http://schemas.openxmlformats.org/markup-compatibility/2006">
          <mc:Choice xmlns:ma="http://schemas.microsoft.com/office/mac/drawingml/2008/main" xmlns:mv="urn:schemas-microsoft-com:mac:vml" xmlns="" Requires="ma">
            <p:blipFill>
              <a:blip r:embed="rId3"/>
              <a:srcRect l="12477" t="7848" r="14555" b="12396"/>
              <a:stretch>
                <a:fillRect/>
              </a:stretch>
            </p:blipFill>
          </mc:Choice>
          <mc:Fallback>
            <p:blipFill>
              <a:blip r:embed="rId4"/>
              <a:srcRect l="12477" t="7848" r="14555" b="12396"/>
              <a:stretch>
                <a:fillRect/>
              </a:stretch>
            </p:blipFill>
          </mc:Fallback>
        </mc:AlternateContent>
        <p:spPr bwMode="auto">
          <a:xfrm>
            <a:off x="1582738" y="1516063"/>
            <a:ext cx="5978525"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a:xfrm>
            <a:off x="0" y="0"/>
            <a:ext cx="9144000" cy="1028700"/>
          </a:xfrm>
        </p:spPr>
        <p:txBody>
          <a:bodyPr rtlCol="0">
            <a:normAutofit/>
          </a:bodyPr>
          <a:lstStyle/>
          <a:p>
            <a:pPr eaLnBrk="1" fontAlgn="auto" hangingPunct="1">
              <a:spcAft>
                <a:spcPts val="0"/>
              </a:spcAft>
              <a:defRPr/>
            </a:pPr>
            <a:r>
              <a:rPr lang="en-US" sz="4000" b="1" dirty="0" smtClean="0">
                <a:solidFill>
                  <a:srgbClr val="FF0000"/>
                </a:solidFill>
                <a:latin typeface="Palatino" pitchFamily="112" charset="0"/>
                <a:ea typeface="+mj-ea"/>
                <a:cs typeface="+mj-cs"/>
              </a:rPr>
              <a:t>SUPPORT FROM RECENT STUDIES</a:t>
            </a:r>
            <a:endParaRPr lang="en-US" dirty="0">
              <a:solidFill>
                <a:srgbClr val="FF0000"/>
              </a:solidFill>
              <a:latin typeface="Palatino" pitchFamily="112" charset="0"/>
              <a:ea typeface="+mj-ea"/>
              <a:cs typeface="+mj-cs"/>
            </a:endParaRPr>
          </a:p>
        </p:txBody>
      </p:sp>
      <p:sp>
        <p:nvSpPr>
          <p:cNvPr id="325635" name="Rectangle 3"/>
          <p:cNvSpPr>
            <a:spLocks noGrp="1" noChangeArrowheads="1"/>
          </p:cNvSpPr>
          <p:nvPr>
            <p:ph type="body" idx="1"/>
          </p:nvPr>
        </p:nvSpPr>
        <p:spPr>
          <a:xfrm>
            <a:off x="0" y="1346200"/>
            <a:ext cx="9144000" cy="4978400"/>
          </a:xfrm>
        </p:spPr>
        <p:txBody>
          <a:bodyPr rtlCol="0">
            <a:noAutofit/>
          </a:bodyPr>
          <a:lstStyle/>
          <a:p>
            <a:pPr marL="0" indent="0" algn="just" eaLnBrk="1" fontAlgn="auto" hangingPunct="1">
              <a:lnSpc>
                <a:spcPct val="120000"/>
              </a:lnSpc>
              <a:spcBef>
                <a:spcPts val="0"/>
              </a:spcBef>
              <a:spcAft>
                <a:spcPts val="0"/>
              </a:spcAft>
              <a:buFont typeface="Wingdings" pitchFamily="112" charset="2"/>
              <a:buNone/>
              <a:defRPr/>
            </a:pPr>
            <a:r>
              <a:rPr lang="en-US" sz="2000" dirty="0" smtClean="0">
                <a:solidFill>
                  <a:srgbClr val="FFFF00"/>
                </a:solidFill>
                <a:latin typeface="Arial"/>
                <a:ea typeface="+mn-ea"/>
                <a:cs typeface="Arial"/>
              </a:rPr>
              <a:t>A review of 21 studies representing 350,000 people followed for up to 23 years found “</a:t>
            </a:r>
            <a:r>
              <a:rPr lang="en-US" sz="2000" b="1" dirty="0" smtClean="0">
                <a:solidFill>
                  <a:srgbClr val="FFFF00"/>
                </a:solidFill>
                <a:latin typeface="Arial"/>
                <a:ea typeface="+mn-ea"/>
                <a:cs typeface="Arial"/>
              </a:rPr>
              <a:t>no evidence that saturated fat is associated with an increased risk of cardiovascular disease</a:t>
            </a:r>
            <a:r>
              <a:rPr lang="en-US" sz="2000" dirty="0" smtClean="0">
                <a:solidFill>
                  <a:srgbClr val="FFFF00"/>
                </a:solidFill>
                <a:latin typeface="Arial"/>
                <a:ea typeface="+mn-ea"/>
                <a:cs typeface="Arial"/>
              </a:rPr>
              <a:t>.” </a:t>
            </a:r>
            <a:r>
              <a:rPr lang="en-US" sz="2000" i="1" dirty="0" smtClean="0">
                <a:solidFill>
                  <a:srgbClr val="FFFF00"/>
                </a:solidFill>
                <a:latin typeface="Arial"/>
                <a:ea typeface="+mn-ea"/>
                <a:cs typeface="Arial"/>
              </a:rPr>
              <a:t>AJCN</a:t>
            </a:r>
            <a:r>
              <a:rPr lang="en-US" sz="2000" dirty="0" smtClean="0">
                <a:solidFill>
                  <a:srgbClr val="FFFF00"/>
                </a:solidFill>
                <a:latin typeface="Arial"/>
                <a:ea typeface="+mn-ea"/>
                <a:cs typeface="Arial"/>
              </a:rPr>
              <a:t>, March 2010</a:t>
            </a:r>
          </a:p>
          <a:p>
            <a:pPr marL="0" indent="0" algn="just" eaLnBrk="1" fontAlgn="auto" hangingPunct="1">
              <a:lnSpc>
                <a:spcPct val="120000"/>
              </a:lnSpc>
              <a:spcBef>
                <a:spcPts val="0"/>
              </a:spcBef>
              <a:spcAft>
                <a:spcPts val="0"/>
              </a:spcAft>
              <a:buFont typeface="Wingdings" pitchFamily="112" charset="2"/>
              <a:buNone/>
              <a:defRPr/>
            </a:pPr>
            <a:endParaRPr lang="en-US" sz="800" dirty="0" smtClean="0">
              <a:solidFill>
                <a:srgbClr val="FFFF00"/>
              </a:solidFill>
              <a:latin typeface="Arial"/>
              <a:ea typeface="+mn-ea"/>
              <a:cs typeface="Arial"/>
            </a:endParaRPr>
          </a:p>
          <a:p>
            <a:pPr marL="0" indent="0" algn="just" eaLnBrk="1" fontAlgn="auto" hangingPunct="1">
              <a:lnSpc>
                <a:spcPct val="120000"/>
              </a:lnSpc>
              <a:spcBef>
                <a:spcPts val="0"/>
              </a:spcBef>
              <a:spcAft>
                <a:spcPts val="0"/>
              </a:spcAft>
              <a:buFont typeface="Wingdings" pitchFamily="112" charset="2"/>
              <a:buNone/>
              <a:defRPr/>
            </a:pPr>
            <a:r>
              <a:rPr lang="en-US" sz="2000" dirty="0" smtClean="0">
                <a:solidFill>
                  <a:srgbClr val="FFFF00"/>
                </a:solidFill>
                <a:latin typeface="Arial"/>
                <a:ea typeface="+mn-ea"/>
                <a:cs typeface="Arial"/>
              </a:rPr>
              <a:t>An Australian 15-year study found that </a:t>
            </a:r>
            <a:r>
              <a:rPr lang="en-US" sz="2000" b="1" dirty="0" smtClean="0">
                <a:solidFill>
                  <a:srgbClr val="FFFF00"/>
                </a:solidFill>
                <a:latin typeface="Arial"/>
                <a:ea typeface="+mn-ea"/>
                <a:cs typeface="Arial"/>
              </a:rPr>
              <a:t>adults who ate the most full-fat dairy products had a 70 percent lower risk of cardiac death than those who ate the least</a:t>
            </a:r>
            <a:r>
              <a:rPr lang="en-US" sz="2000" dirty="0" smtClean="0">
                <a:solidFill>
                  <a:srgbClr val="FFFF00"/>
                </a:solidFill>
                <a:latin typeface="Arial"/>
                <a:ea typeface="+mn-ea"/>
                <a:cs typeface="Arial"/>
              </a:rPr>
              <a:t>. People who avoided or ate only low fat dairy foods were over three times more likely to die from heart disease or stroke </a:t>
            </a:r>
            <a:r>
              <a:rPr lang="en-US" sz="2000" i="1" dirty="0" smtClean="0">
                <a:solidFill>
                  <a:srgbClr val="FFFF00"/>
                </a:solidFill>
                <a:latin typeface="Arial"/>
                <a:ea typeface="+mn-ea"/>
                <a:cs typeface="Arial"/>
              </a:rPr>
              <a:t>EJCN</a:t>
            </a:r>
            <a:r>
              <a:rPr lang="en-US" sz="2000" dirty="0" smtClean="0">
                <a:solidFill>
                  <a:srgbClr val="FFFF00"/>
                </a:solidFill>
                <a:latin typeface="Arial"/>
                <a:ea typeface="+mn-ea"/>
                <a:cs typeface="Arial"/>
              </a:rPr>
              <a:t>, June 2010 </a:t>
            </a:r>
          </a:p>
          <a:p>
            <a:pPr marL="0" indent="0" algn="just" eaLnBrk="1" fontAlgn="auto" hangingPunct="1">
              <a:lnSpc>
                <a:spcPct val="120000"/>
              </a:lnSpc>
              <a:spcBef>
                <a:spcPts val="0"/>
              </a:spcBef>
              <a:spcAft>
                <a:spcPts val="0"/>
              </a:spcAft>
              <a:buFont typeface="Wingdings" pitchFamily="112" charset="2"/>
              <a:buNone/>
              <a:defRPr/>
            </a:pPr>
            <a:endParaRPr lang="en-US" sz="800" dirty="0" smtClean="0">
              <a:solidFill>
                <a:srgbClr val="FFFF00"/>
              </a:solidFill>
              <a:latin typeface="Arial"/>
              <a:ea typeface="+mn-ea"/>
              <a:cs typeface="Arial"/>
            </a:endParaRPr>
          </a:p>
          <a:p>
            <a:pPr marL="0" indent="0" algn="just" eaLnBrk="1" fontAlgn="auto" hangingPunct="1">
              <a:lnSpc>
                <a:spcPct val="120000"/>
              </a:lnSpc>
              <a:spcBef>
                <a:spcPts val="0"/>
              </a:spcBef>
              <a:spcAft>
                <a:spcPts val="0"/>
              </a:spcAft>
              <a:buFont typeface="Wingdings" pitchFamily="112" charset="2"/>
              <a:buNone/>
              <a:defRPr/>
            </a:pPr>
            <a:r>
              <a:rPr lang="en-US" sz="2000" dirty="0" smtClean="0">
                <a:solidFill>
                  <a:srgbClr val="FFFF00"/>
                </a:solidFill>
                <a:latin typeface="Arial"/>
                <a:ea typeface="+mn-ea"/>
                <a:cs typeface="Arial"/>
              </a:rPr>
              <a:t>Japanese longer life expectancy and lower heart disease rates have been attributed to their largely vegetarian and fish diet with little saturated fat. A long term study just confirmed that high saturated fat intake was associated with fewer deaths from heart disease, as well as ischemic and hemorrhagic strokes. </a:t>
            </a:r>
            <a:r>
              <a:rPr lang="en-US" sz="2000" i="1" dirty="0" smtClean="0">
                <a:solidFill>
                  <a:srgbClr val="FFFF00"/>
                </a:solidFill>
                <a:latin typeface="Arial"/>
                <a:ea typeface="+mn-ea"/>
                <a:cs typeface="Arial"/>
              </a:rPr>
              <a:t>AJCN </a:t>
            </a:r>
            <a:r>
              <a:rPr lang="en-US" sz="2000" dirty="0" smtClean="0">
                <a:solidFill>
                  <a:srgbClr val="FFFF00"/>
                </a:solidFill>
                <a:latin typeface="Arial"/>
                <a:ea typeface="+mn-ea"/>
                <a:cs typeface="Arial"/>
              </a:rPr>
              <a:t>Aug, 2010</a:t>
            </a:r>
          </a:p>
          <a:p>
            <a:pPr marL="0" indent="0" algn="just" eaLnBrk="1" fontAlgn="auto" hangingPunct="1">
              <a:lnSpc>
                <a:spcPct val="120000"/>
              </a:lnSpc>
              <a:spcBef>
                <a:spcPts val="0"/>
              </a:spcBef>
              <a:spcAft>
                <a:spcPts val="0"/>
              </a:spcAft>
              <a:buFont typeface="Wingdings" pitchFamily="112" charset="2"/>
              <a:buNone/>
              <a:defRPr/>
            </a:pPr>
            <a:endParaRPr lang="en-US" sz="2000" dirty="0" smtClean="0">
              <a:solidFill>
                <a:srgbClr val="FFFF00"/>
              </a:solidFill>
              <a:latin typeface="Arial"/>
              <a:ea typeface="+mn-ea"/>
              <a:cs typeface="Arial"/>
            </a:endParaRPr>
          </a:p>
          <a:p>
            <a:pPr marL="0" indent="0" algn="just" eaLnBrk="1" fontAlgn="auto" hangingPunct="1">
              <a:lnSpc>
                <a:spcPct val="120000"/>
              </a:lnSpc>
              <a:spcBef>
                <a:spcPts val="0"/>
              </a:spcBef>
              <a:spcAft>
                <a:spcPts val="0"/>
              </a:spcAft>
              <a:buFont typeface="Wingdings" pitchFamily="112" charset="2"/>
              <a:buNone/>
              <a:defRPr/>
            </a:pPr>
            <a:endParaRPr lang="en-US" sz="2000" dirty="0" smtClean="0">
              <a:latin typeface="Arial"/>
              <a:ea typeface="+mn-ea"/>
              <a:cs typeface="Arial"/>
            </a:endParaRPr>
          </a:p>
          <a:p>
            <a:pPr marL="0" indent="0" algn="just" eaLnBrk="1" fontAlgn="auto" hangingPunct="1">
              <a:lnSpc>
                <a:spcPct val="120000"/>
              </a:lnSpc>
              <a:spcBef>
                <a:spcPts val="0"/>
              </a:spcBef>
              <a:spcAft>
                <a:spcPts val="0"/>
              </a:spcAft>
              <a:buFont typeface="Wingdings" pitchFamily="112" charset="2"/>
              <a:buNone/>
              <a:defRPr/>
            </a:pPr>
            <a:endParaRPr lang="en-US" sz="2000" b="1" dirty="0" smtClean="0">
              <a:latin typeface="Arial"/>
              <a:ea typeface="+mn-ea"/>
              <a:cs typeface="Arial"/>
            </a:endParaRPr>
          </a:p>
          <a:p>
            <a:pPr marL="0" indent="0" algn="just" eaLnBrk="1" fontAlgn="auto" hangingPunct="1">
              <a:lnSpc>
                <a:spcPct val="80000"/>
              </a:lnSpc>
              <a:spcBef>
                <a:spcPts val="0"/>
              </a:spcBef>
              <a:spcAft>
                <a:spcPts val="0"/>
              </a:spcAft>
              <a:buFont typeface="Wingdings" pitchFamily="112" charset="2"/>
              <a:buNone/>
              <a:defRPr/>
            </a:pPr>
            <a:r>
              <a:rPr lang="en-US" sz="2000" b="1" dirty="0" smtClean="0">
                <a:latin typeface="Arial"/>
                <a:ea typeface="+mn-ea"/>
                <a:cs typeface="Arial"/>
              </a:rPr>
              <a:t>. </a:t>
            </a:r>
          </a:p>
          <a:p>
            <a:pPr marL="0" indent="0" algn="just" eaLnBrk="1" fontAlgn="auto" hangingPunct="1">
              <a:lnSpc>
                <a:spcPct val="120000"/>
              </a:lnSpc>
              <a:spcBef>
                <a:spcPts val="0"/>
              </a:spcBef>
              <a:spcAft>
                <a:spcPts val="0"/>
              </a:spcAft>
              <a:buFont typeface="Wingdings" pitchFamily="112" charset="2"/>
              <a:buNone/>
              <a:defRPr/>
            </a:pPr>
            <a:endParaRPr lang="en-US" sz="2000" dirty="0" smtClean="0">
              <a:solidFill>
                <a:srgbClr val="FFFF00"/>
              </a:solidFill>
              <a:latin typeface="Arial"/>
              <a:ea typeface="+mn-ea"/>
              <a:cs typeface="Arial"/>
            </a:endParaRPr>
          </a:p>
          <a:p>
            <a:pPr marL="0" indent="0" algn="just" eaLnBrk="1" fontAlgn="auto" hangingPunct="1">
              <a:lnSpc>
                <a:spcPct val="120000"/>
              </a:lnSpc>
              <a:spcBef>
                <a:spcPts val="0"/>
              </a:spcBef>
              <a:spcAft>
                <a:spcPts val="0"/>
              </a:spcAft>
              <a:buFont typeface="Wingdings" pitchFamily="112" charset="2"/>
              <a:buNone/>
              <a:defRPr/>
            </a:pPr>
            <a:r>
              <a:rPr lang="en-US" sz="2000" b="1" i="1" dirty="0" smtClean="0">
                <a:latin typeface="Arial"/>
                <a:ea typeface="+mn-ea"/>
                <a:cs typeface="Arial"/>
              </a:rPr>
              <a:t> </a:t>
            </a:r>
          </a:p>
          <a:p>
            <a:pPr marL="0" indent="0" algn="just" eaLnBrk="1" fontAlgn="auto" hangingPunct="1">
              <a:lnSpc>
                <a:spcPct val="120000"/>
              </a:lnSpc>
              <a:spcBef>
                <a:spcPts val="0"/>
              </a:spcBef>
              <a:spcAft>
                <a:spcPts val="0"/>
              </a:spcAft>
              <a:buFont typeface="Wingdings" pitchFamily="112" charset="2"/>
              <a:buNone/>
              <a:defRPr/>
            </a:pPr>
            <a:r>
              <a:rPr lang="en-US" sz="2000" b="1" dirty="0" smtClean="0">
                <a:latin typeface="Arial"/>
                <a:ea typeface="+mn-ea"/>
                <a:cs typeface="Arial"/>
              </a:rPr>
              <a:t> </a:t>
            </a:r>
          </a:p>
          <a:p>
            <a:pPr marL="0" indent="0" algn="just" eaLnBrk="1" fontAlgn="auto" hangingPunct="1">
              <a:lnSpc>
                <a:spcPct val="80000"/>
              </a:lnSpc>
              <a:spcBef>
                <a:spcPts val="0"/>
              </a:spcBef>
              <a:spcAft>
                <a:spcPts val="0"/>
              </a:spcAft>
              <a:buFont typeface="Wingdings" pitchFamily="112" charset="2"/>
              <a:buNone/>
              <a:defRPr/>
            </a:pPr>
            <a:endParaRPr lang="en-US" sz="2000" dirty="0" smtClean="0">
              <a:latin typeface="Arial"/>
              <a:ea typeface="+mn-ea"/>
              <a:cs typeface="Arial"/>
            </a:endParaRPr>
          </a:p>
          <a:p>
            <a:pPr marL="0" indent="0" algn="just" eaLnBrk="1" fontAlgn="auto" hangingPunct="1">
              <a:lnSpc>
                <a:spcPct val="80000"/>
              </a:lnSpc>
              <a:spcBef>
                <a:spcPts val="0"/>
              </a:spcBef>
              <a:spcAft>
                <a:spcPts val="0"/>
              </a:spcAft>
              <a:buFont typeface="Wingdings" pitchFamily="112" charset="2"/>
              <a:buNone/>
              <a:defRPr/>
            </a:pPr>
            <a:endParaRPr lang="en-US" sz="2000" dirty="0" smtClean="0">
              <a:latin typeface="Arial"/>
              <a:ea typeface="+mn-ea"/>
              <a:cs typeface="Arial"/>
            </a:endParaRPr>
          </a:p>
          <a:p>
            <a:pPr marL="0" indent="0" algn="just" eaLnBrk="1" fontAlgn="auto" hangingPunct="1">
              <a:lnSpc>
                <a:spcPct val="80000"/>
              </a:lnSpc>
              <a:spcBef>
                <a:spcPts val="0"/>
              </a:spcBef>
              <a:spcAft>
                <a:spcPts val="0"/>
              </a:spcAft>
              <a:buFont typeface="Wingdings" pitchFamily="112" charset="2"/>
              <a:buNone/>
              <a:defRPr/>
            </a:pPr>
            <a:endParaRPr lang="en-US" sz="2000" dirty="0" smtClean="0">
              <a:latin typeface="Arial"/>
              <a:ea typeface="+mn-ea"/>
              <a:cs typeface="Arial"/>
            </a:endParaRPr>
          </a:p>
          <a:p>
            <a:pPr marL="0" indent="0" algn="just" eaLnBrk="1" fontAlgn="auto" hangingPunct="1">
              <a:lnSpc>
                <a:spcPct val="80000"/>
              </a:lnSpc>
              <a:spcBef>
                <a:spcPts val="0"/>
              </a:spcBef>
              <a:spcAft>
                <a:spcPts val="0"/>
              </a:spcAft>
              <a:buFont typeface="Wingdings" pitchFamily="112" charset="2"/>
              <a:buNone/>
              <a:defRPr/>
            </a:pPr>
            <a:endParaRPr lang="en-US" sz="2000" dirty="0" smtClean="0">
              <a:latin typeface="Arial"/>
              <a:ea typeface="+mn-ea"/>
              <a:cs typeface="Arial"/>
            </a:endParaRPr>
          </a:p>
          <a:p>
            <a:pPr marL="0" indent="0" algn="just" eaLnBrk="1" fontAlgn="auto" hangingPunct="1">
              <a:lnSpc>
                <a:spcPct val="80000"/>
              </a:lnSpc>
              <a:spcBef>
                <a:spcPts val="0"/>
              </a:spcBef>
              <a:spcAft>
                <a:spcPts val="0"/>
              </a:spcAft>
              <a:buFont typeface="Wingdings" pitchFamily="112" charset="2"/>
              <a:buNone/>
              <a:defRPr/>
            </a:pPr>
            <a:endParaRPr lang="en-US" sz="2000" dirty="0" smtClean="0">
              <a:latin typeface="Arial"/>
              <a:ea typeface="+mn-ea"/>
              <a:cs typeface="Arial"/>
            </a:endParaRPr>
          </a:p>
          <a:p>
            <a:pPr marL="0" indent="0" algn="just" eaLnBrk="1" fontAlgn="auto" hangingPunct="1">
              <a:lnSpc>
                <a:spcPct val="80000"/>
              </a:lnSpc>
              <a:spcBef>
                <a:spcPts val="0"/>
              </a:spcBef>
              <a:spcAft>
                <a:spcPts val="0"/>
              </a:spcAft>
              <a:buFont typeface="Wingdings" pitchFamily="112" charset="2"/>
              <a:buNone/>
              <a:defRPr/>
            </a:pPr>
            <a:endParaRPr lang="en-US" sz="2000" dirty="0" smtClean="0">
              <a:latin typeface="Arial"/>
              <a:ea typeface="+mn-ea"/>
              <a:cs typeface="Arial"/>
            </a:endParaRPr>
          </a:p>
          <a:p>
            <a:pPr marL="0" indent="0" algn="just" eaLnBrk="1" fontAlgn="auto" hangingPunct="1">
              <a:lnSpc>
                <a:spcPct val="80000"/>
              </a:lnSpc>
              <a:spcBef>
                <a:spcPts val="0"/>
              </a:spcBef>
              <a:spcAft>
                <a:spcPts val="0"/>
              </a:spcAft>
              <a:buFont typeface="Wingdings" pitchFamily="112" charset="2"/>
              <a:buNone/>
              <a:defRPr/>
            </a:pPr>
            <a:endParaRPr lang="en-US" sz="2000" dirty="0" smtClean="0">
              <a:latin typeface="Arial"/>
              <a:ea typeface="+mn-ea"/>
              <a:cs typeface="Arial"/>
            </a:endParaRPr>
          </a:p>
          <a:p>
            <a:pPr marL="0" indent="0" algn="just" eaLnBrk="1" fontAlgn="auto" hangingPunct="1">
              <a:lnSpc>
                <a:spcPct val="80000"/>
              </a:lnSpc>
              <a:spcBef>
                <a:spcPts val="0"/>
              </a:spcBef>
              <a:spcAft>
                <a:spcPts val="0"/>
              </a:spcAft>
              <a:buFont typeface="Wingdings" pitchFamily="112" charset="2"/>
              <a:buNone/>
              <a:defRPr/>
            </a:pPr>
            <a:endParaRPr lang="en-US" sz="2000" dirty="0" smtClean="0">
              <a:latin typeface="Arial"/>
              <a:ea typeface="+mn-ea"/>
              <a:cs typeface="Arial"/>
            </a:endParaRPr>
          </a:p>
          <a:p>
            <a:pPr marL="0" indent="0" algn="just" eaLnBrk="1" fontAlgn="auto" hangingPunct="1">
              <a:lnSpc>
                <a:spcPct val="80000"/>
              </a:lnSpc>
              <a:spcBef>
                <a:spcPts val="0"/>
              </a:spcBef>
              <a:spcAft>
                <a:spcPts val="0"/>
              </a:spcAft>
              <a:buFont typeface="Wingdings" pitchFamily="112" charset="2"/>
              <a:buNone/>
              <a:defRPr/>
            </a:pPr>
            <a:endParaRPr lang="en-US" sz="2000" dirty="0" smtClean="0">
              <a:latin typeface="Arial"/>
              <a:ea typeface="+mn-ea"/>
              <a:cs typeface="Arial"/>
            </a:endParaRPr>
          </a:p>
          <a:p>
            <a:pPr marL="0" indent="0" algn="just" eaLnBrk="1" fontAlgn="auto" hangingPunct="1">
              <a:lnSpc>
                <a:spcPct val="80000"/>
              </a:lnSpc>
              <a:spcBef>
                <a:spcPts val="0"/>
              </a:spcBef>
              <a:spcAft>
                <a:spcPts val="0"/>
              </a:spcAft>
              <a:buFont typeface="Wingdings" pitchFamily="112" charset="2"/>
              <a:buNone/>
              <a:defRPr/>
            </a:pPr>
            <a:endParaRPr lang="en-US" sz="2000" dirty="0" smtClean="0">
              <a:latin typeface="Arial"/>
              <a:ea typeface="+mn-ea"/>
              <a:cs typeface="Arial"/>
            </a:endParaRPr>
          </a:p>
          <a:p>
            <a:pPr algn="just" eaLnBrk="1" fontAlgn="auto" hangingPunct="1">
              <a:lnSpc>
                <a:spcPct val="80000"/>
              </a:lnSpc>
              <a:spcAft>
                <a:spcPts val="0"/>
              </a:spcAft>
              <a:buFont typeface="Wingdings" pitchFamily="112" charset="2"/>
              <a:buNone/>
              <a:defRPr/>
            </a:pPr>
            <a:r>
              <a:rPr lang="en-US" sz="2000" dirty="0" smtClean="0">
                <a:latin typeface="Arial"/>
                <a:ea typeface="+mn-ea"/>
                <a:cs typeface="Arial"/>
              </a:rPr>
              <a:t> </a:t>
            </a:r>
            <a:endParaRPr lang="en-US" sz="2000" dirty="0">
              <a:latin typeface="Arial"/>
              <a:ea typeface="+mn-ea"/>
              <a:cs typeface="Arial"/>
            </a:endParaRPr>
          </a:p>
          <a:p>
            <a:pPr eaLnBrk="1" fontAlgn="auto" hangingPunct="1">
              <a:lnSpc>
                <a:spcPct val="80000"/>
              </a:lnSpc>
              <a:spcAft>
                <a:spcPts val="0"/>
              </a:spcAft>
              <a:buFont typeface="Wingdings" pitchFamily="112" charset="2"/>
              <a:buChar char="l"/>
              <a:defRPr/>
            </a:pPr>
            <a:endParaRPr lang="en-US" sz="2000" dirty="0">
              <a:latin typeface="Arial"/>
              <a:ea typeface="+mn-ea"/>
              <a:cs typeface="Arial"/>
            </a:endParaRPr>
          </a:p>
          <a:p>
            <a:pPr eaLnBrk="1" fontAlgn="auto" hangingPunct="1">
              <a:lnSpc>
                <a:spcPct val="80000"/>
              </a:lnSpc>
              <a:spcAft>
                <a:spcPts val="0"/>
              </a:spcAft>
              <a:buFont typeface="Wingdings" pitchFamily="112" charset="2"/>
              <a:buChar char="l"/>
              <a:defRPr/>
            </a:pPr>
            <a:endParaRPr lang="en-US" sz="2000" dirty="0">
              <a:latin typeface="Arial"/>
              <a:ea typeface="+mn-ea"/>
              <a:cs typeface="Aria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3700" y="520700"/>
            <a:ext cx="8391525" cy="641350"/>
          </a:xfrm>
          <a:prstGeom prst="rect">
            <a:avLst/>
          </a:prstGeom>
          <a:noFill/>
        </p:spPr>
        <p:txBody>
          <a:bodyPr>
            <a:spAutoFit/>
          </a:bodyPr>
          <a:lstStyle/>
          <a:p>
            <a:pPr algn="ctr">
              <a:defRPr/>
            </a:pPr>
            <a:r>
              <a:rPr lang="en-US" sz="3600" b="1" dirty="0">
                <a:solidFill>
                  <a:srgbClr val="FF0000"/>
                </a:solidFill>
                <a:latin typeface="+mj-lt"/>
              </a:rPr>
              <a:t>WHY THE LIPID HYPOTHESIS IS WRONG</a:t>
            </a:r>
          </a:p>
        </p:txBody>
      </p:sp>
      <p:sp>
        <p:nvSpPr>
          <p:cNvPr id="66562" name="TextBox 3"/>
          <p:cNvSpPr txBox="1">
            <a:spLocks noChangeArrowheads="1"/>
          </p:cNvSpPr>
          <p:nvPr/>
        </p:nvSpPr>
        <p:spPr bwMode="auto">
          <a:xfrm>
            <a:off x="393700" y="1358900"/>
            <a:ext cx="8391525" cy="5293757"/>
          </a:xfrm>
          <a:prstGeom prst="rect">
            <a:avLst/>
          </a:prstGeom>
          <a:noFill/>
          <a:ln w="9525">
            <a:noFill/>
            <a:miter lim="800000"/>
            <a:headEnd/>
            <a:tailEnd/>
          </a:ln>
        </p:spPr>
        <p:txBody>
          <a:bodyPr>
            <a:prstTxWarp prst="textNoShape">
              <a:avLst/>
            </a:prstTxWarp>
            <a:spAutoFit/>
          </a:bodyPr>
          <a:lstStyle/>
          <a:p>
            <a:pPr marL="457200" indent="-457200">
              <a:buFont typeface="Wingdings" charset="2"/>
              <a:buChar char="u"/>
            </a:pPr>
            <a:r>
              <a:rPr lang="en-US" sz="2600" dirty="0" smtClean="0">
                <a:solidFill>
                  <a:srgbClr val="FFFF00"/>
                </a:solidFill>
              </a:rPr>
              <a:t>No dietary cholesterol lowering trial has ever resulted in a reduction of coronary disease or total mortality rates.</a:t>
            </a:r>
          </a:p>
          <a:p>
            <a:pPr marL="457200" indent="-457200">
              <a:buFont typeface="Wingdings" charset="2"/>
              <a:buChar char="u"/>
            </a:pPr>
            <a:endParaRPr lang="en-US" sz="2600" dirty="0" smtClean="0">
              <a:solidFill>
                <a:srgbClr val="FFFF00"/>
              </a:solidFill>
            </a:endParaRPr>
          </a:p>
          <a:p>
            <a:pPr marL="457200" indent="-457200">
              <a:buFont typeface="Wingdings" charset="2"/>
              <a:buChar char="u"/>
            </a:pPr>
            <a:r>
              <a:rPr lang="en-US" sz="2600" dirty="0" smtClean="0">
                <a:solidFill>
                  <a:srgbClr val="FFFF00"/>
                </a:solidFill>
              </a:rPr>
              <a:t>Over </a:t>
            </a:r>
            <a:r>
              <a:rPr lang="en-US" sz="2600" dirty="0">
                <a:solidFill>
                  <a:srgbClr val="FFFF00"/>
                </a:solidFill>
              </a:rPr>
              <a:t>two dozen studies have reported that coronary heart disease patients ate less or the same amount of saturated fat as healthy controls.</a:t>
            </a:r>
          </a:p>
          <a:p>
            <a:pPr marL="457200" indent="-457200">
              <a:buFont typeface="Wingdings" charset="2"/>
              <a:buChar char="u"/>
            </a:pPr>
            <a:endParaRPr lang="en-US" sz="2600" dirty="0">
              <a:solidFill>
                <a:srgbClr val="FFFF00"/>
              </a:solidFill>
            </a:endParaRPr>
          </a:p>
          <a:p>
            <a:pPr marL="457200" indent="-457200">
              <a:buFont typeface="Wingdings" charset="2"/>
              <a:buChar char="u"/>
            </a:pPr>
            <a:r>
              <a:rPr lang="en-US" sz="2600" dirty="0">
                <a:solidFill>
                  <a:srgbClr val="FFFF00"/>
                </a:solidFill>
              </a:rPr>
              <a:t>The MONICA project found that increased saturated fat consumption was associated with a decrease in coronary deaths. The reverse was true for low fat diets.</a:t>
            </a:r>
            <a:endParaRPr lang="en-US" sz="2600" dirty="0" smtClean="0">
              <a:solidFill>
                <a:srgbClr val="FFFF00"/>
              </a:solidFill>
            </a:endParaRPr>
          </a:p>
          <a:p>
            <a:pPr marL="457200" indent="-457200"/>
            <a:endParaRPr lang="en-US" sz="2600" dirty="0">
              <a:solidFill>
                <a:srgbClr val="FFFF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3700" y="203200"/>
            <a:ext cx="8391525" cy="641350"/>
          </a:xfrm>
          <a:prstGeom prst="rect">
            <a:avLst/>
          </a:prstGeom>
          <a:noFill/>
        </p:spPr>
        <p:txBody>
          <a:bodyPr>
            <a:spAutoFit/>
          </a:bodyPr>
          <a:lstStyle/>
          <a:p>
            <a:pPr algn="ctr">
              <a:defRPr/>
            </a:pPr>
            <a:r>
              <a:rPr lang="en-US" sz="3600" b="1" dirty="0">
                <a:solidFill>
                  <a:srgbClr val="FF0000"/>
                </a:solidFill>
                <a:latin typeface="+mj-lt"/>
              </a:rPr>
              <a:t>WHY THE LIPID HYPOTHESIS IS WRONG</a:t>
            </a:r>
          </a:p>
        </p:txBody>
      </p:sp>
      <p:sp>
        <p:nvSpPr>
          <p:cNvPr id="4" name="TextBox 3"/>
          <p:cNvSpPr txBox="1"/>
          <p:nvPr/>
        </p:nvSpPr>
        <p:spPr>
          <a:xfrm>
            <a:off x="0" y="844550"/>
            <a:ext cx="8391525" cy="6894196"/>
          </a:xfrm>
          <a:prstGeom prst="rect">
            <a:avLst/>
          </a:prstGeom>
          <a:noFill/>
        </p:spPr>
        <p:txBody>
          <a:bodyPr>
            <a:spAutoFit/>
          </a:bodyPr>
          <a:lstStyle/>
          <a:p>
            <a:pPr marL="457200" indent="-457200">
              <a:buFont typeface="Wingdings" charset="2"/>
              <a:buChar char="u"/>
            </a:pPr>
            <a:endParaRPr lang="en-US" sz="2600" dirty="0" smtClean="0">
              <a:solidFill>
                <a:srgbClr val="FFFF00"/>
              </a:solidFill>
            </a:endParaRPr>
          </a:p>
          <a:p>
            <a:pPr marL="457200" indent="-457200">
              <a:buFont typeface="Wingdings" charset="2"/>
              <a:buChar char="u"/>
            </a:pPr>
            <a:r>
              <a:rPr lang="en-US" sz="2600" dirty="0" smtClean="0">
                <a:solidFill>
                  <a:srgbClr val="FFFF00"/>
                </a:solidFill>
              </a:rPr>
              <a:t>The Framingham study similarly showed that the more saturated fat and the more cholesterol people ate, the lower their serum cholesterol was.</a:t>
            </a:r>
          </a:p>
          <a:p>
            <a:pPr marL="457200" indent="-457200">
              <a:buFont typeface="Wingdings" charset="2"/>
              <a:buChar char="u"/>
            </a:pPr>
            <a:endParaRPr lang="en-US" sz="2600" dirty="0" smtClean="0">
              <a:solidFill>
                <a:srgbClr val="FFFF00"/>
              </a:solidFill>
            </a:endParaRPr>
          </a:p>
          <a:p>
            <a:pPr marL="457200" indent="-457200" algn="just">
              <a:buFont typeface="Wingdings" charset="2"/>
              <a:buChar char="u"/>
              <a:defRPr/>
            </a:pPr>
            <a:r>
              <a:rPr lang="en-US" sz="2600" dirty="0" smtClean="0">
                <a:solidFill>
                  <a:srgbClr val="FFFF00"/>
                </a:solidFill>
                <a:latin typeface="Arial"/>
                <a:ea typeface="Arial"/>
                <a:cs typeface="Arial"/>
              </a:rPr>
              <a:t>No clinical or imaging study has found any relation between the degree of cholesterol lowering and improvement. In one angiography study in which blood cholesterol had been reduced by more than 25% in 24 patients, atherosclerosis was increased in 18 and unchanged in eight. </a:t>
            </a:r>
          </a:p>
          <a:p>
            <a:pPr marL="457200" indent="-457200" algn="just">
              <a:defRPr/>
            </a:pPr>
            <a:endParaRPr lang="en-US" sz="2600" dirty="0" smtClean="0">
              <a:solidFill>
                <a:srgbClr val="FFFF00"/>
              </a:solidFill>
              <a:latin typeface="Arial"/>
              <a:ea typeface="Arial"/>
              <a:cs typeface="Arial"/>
            </a:endParaRPr>
          </a:p>
          <a:p>
            <a:pPr marL="457200" indent="-457200" algn="just">
              <a:buFont typeface="Wingdings" charset="2"/>
              <a:buChar char="u"/>
              <a:defRPr/>
            </a:pPr>
            <a:r>
              <a:rPr lang="en-US" sz="2600" dirty="0" smtClean="0">
                <a:solidFill>
                  <a:srgbClr val="FFFF00"/>
                </a:solidFill>
                <a:latin typeface="Arial"/>
                <a:ea typeface="Arial"/>
                <a:cs typeface="Arial"/>
              </a:rPr>
              <a:t>No </a:t>
            </a:r>
            <a:r>
              <a:rPr lang="en-US" sz="2600" dirty="0">
                <a:solidFill>
                  <a:srgbClr val="FFFF00"/>
                </a:solidFill>
                <a:latin typeface="Arial"/>
                <a:ea typeface="Arial"/>
                <a:cs typeface="Arial"/>
              </a:rPr>
              <a:t>association between cholesterol levels and the severity or extent of atherosclerosis has ever been found in</a:t>
            </a:r>
            <a:r>
              <a:rPr lang="en-US" sz="2600" dirty="0" smtClean="0">
                <a:solidFill>
                  <a:srgbClr val="FFFF00"/>
                </a:solidFill>
                <a:latin typeface="Arial"/>
                <a:ea typeface="Arial"/>
                <a:cs typeface="Arial"/>
              </a:rPr>
              <a:t> autopsy </a:t>
            </a:r>
            <a:r>
              <a:rPr lang="en-US" sz="2600" dirty="0">
                <a:solidFill>
                  <a:srgbClr val="FFFF00"/>
                </a:solidFill>
                <a:latin typeface="Arial"/>
                <a:ea typeface="Arial"/>
                <a:cs typeface="Arial"/>
              </a:rPr>
              <a:t>studies of the general population. </a:t>
            </a:r>
          </a:p>
          <a:p>
            <a:pPr marL="457200" indent="-457200">
              <a:buFont typeface="Wingdings" charset="2"/>
              <a:buChar char="u"/>
              <a:defRPr/>
            </a:pPr>
            <a:endParaRPr lang="en-US" sz="2600" dirty="0" smtClean="0">
              <a:solidFill>
                <a:srgbClr val="FFFF00"/>
              </a:solidFill>
              <a:latin typeface="Arial"/>
              <a:ea typeface="Arial"/>
              <a:cs typeface="Arial"/>
            </a:endParaRPr>
          </a:p>
          <a:p>
            <a:pPr>
              <a:defRPr/>
            </a:pPr>
            <a:r>
              <a:rPr lang="en-US" sz="2600" dirty="0" smtClean="0">
                <a:solidFill>
                  <a:srgbClr val="FFFF00"/>
                </a:solidFill>
                <a:latin typeface="Arial"/>
                <a:ea typeface="Arial"/>
                <a:cs typeface="Arial"/>
              </a:rPr>
              <a:t> </a:t>
            </a:r>
            <a:endParaRPr lang="en-US" sz="2600" dirty="0">
              <a:solidFill>
                <a:srgbClr val="FFFF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3700" y="203200"/>
            <a:ext cx="8391525" cy="641350"/>
          </a:xfrm>
          <a:prstGeom prst="rect">
            <a:avLst/>
          </a:prstGeom>
          <a:noFill/>
        </p:spPr>
        <p:txBody>
          <a:bodyPr>
            <a:spAutoFit/>
          </a:bodyPr>
          <a:lstStyle/>
          <a:p>
            <a:pPr algn="ctr">
              <a:defRPr/>
            </a:pPr>
            <a:r>
              <a:rPr lang="en-US" sz="3600" b="1" dirty="0">
                <a:solidFill>
                  <a:srgbClr val="FF0000"/>
                </a:solidFill>
                <a:latin typeface="+mj-lt"/>
              </a:rPr>
              <a:t>WHY THE LIPID HYPOTHESIS IS WRONG</a:t>
            </a:r>
          </a:p>
        </p:txBody>
      </p:sp>
      <p:sp>
        <p:nvSpPr>
          <p:cNvPr id="4" name="TextBox 3"/>
          <p:cNvSpPr txBox="1"/>
          <p:nvPr/>
        </p:nvSpPr>
        <p:spPr>
          <a:xfrm>
            <a:off x="215900" y="844550"/>
            <a:ext cx="8175625" cy="6093977"/>
          </a:xfrm>
          <a:prstGeom prst="rect">
            <a:avLst/>
          </a:prstGeom>
          <a:noFill/>
        </p:spPr>
        <p:txBody>
          <a:bodyPr wrap="square">
            <a:spAutoFit/>
          </a:bodyPr>
          <a:lstStyle/>
          <a:p>
            <a:pPr marL="457200" indent="-457200" algn="just">
              <a:buFont typeface="Wingdings" charset="2"/>
              <a:buChar char="u"/>
              <a:defRPr/>
            </a:pPr>
            <a:r>
              <a:rPr lang="en-US" sz="2600" dirty="0" smtClean="0">
                <a:solidFill>
                  <a:srgbClr val="FFFF00"/>
                </a:solidFill>
                <a:latin typeface="Arial"/>
                <a:ea typeface="Arial"/>
                <a:cs typeface="Arial"/>
              </a:rPr>
              <a:t>High </a:t>
            </a:r>
            <a:r>
              <a:rPr lang="en-US" sz="2600" dirty="0">
                <a:solidFill>
                  <a:srgbClr val="FFFF00"/>
                </a:solidFill>
                <a:latin typeface="Arial"/>
                <a:ea typeface="Arial"/>
                <a:cs typeface="Arial"/>
              </a:rPr>
              <a:t>cholesterol does not increase risk for heart attacks in people older than 65, women of any age, as well as patients with diabetes or renal failure. Senior citizens with high cholesterols have significantly fewer infections and live longer than low cholesterol controls. </a:t>
            </a:r>
          </a:p>
          <a:p>
            <a:pPr marL="457200" indent="-457200">
              <a:buFont typeface="Wingdings" charset="2"/>
              <a:buChar char="u"/>
              <a:defRPr/>
            </a:pPr>
            <a:endParaRPr lang="en-US" sz="2600" dirty="0">
              <a:solidFill>
                <a:srgbClr val="FFFF00"/>
              </a:solidFill>
              <a:latin typeface="Arial"/>
              <a:ea typeface="Arial"/>
              <a:cs typeface="Arial"/>
            </a:endParaRPr>
          </a:p>
          <a:p>
            <a:pPr marL="457200" indent="-457200" algn="just">
              <a:buFont typeface="Wingdings" charset="2"/>
              <a:buChar char="u"/>
              <a:defRPr/>
            </a:pPr>
            <a:r>
              <a:rPr lang="en-US" sz="2600" dirty="0">
                <a:solidFill>
                  <a:srgbClr val="FFFF00"/>
                </a:solidFill>
                <a:latin typeface="Arial"/>
                <a:ea typeface="Arial"/>
                <a:cs typeface="Arial"/>
              </a:rPr>
              <a:t>In familial hypercholesterolemia, there is no</a:t>
            </a:r>
            <a:r>
              <a:rPr lang="en-US" sz="2600" dirty="0" smtClean="0">
                <a:solidFill>
                  <a:srgbClr val="FFFF00"/>
                </a:solidFill>
                <a:latin typeface="Arial"/>
                <a:ea typeface="Arial"/>
                <a:cs typeface="Arial"/>
              </a:rPr>
              <a:t> correlation </a:t>
            </a:r>
            <a:r>
              <a:rPr lang="en-US" sz="2600" dirty="0">
                <a:solidFill>
                  <a:srgbClr val="FFFF00"/>
                </a:solidFill>
                <a:latin typeface="Arial"/>
                <a:ea typeface="Arial"/>
                <a:cs typeface="Arial"/>
              </a:rPr>
              <a:t>between the very high cholesterol and LDL levels and any increased incidence or prevalence of coronary disease</a:t>
            </a:r>
            <a:r>
              <a:rPr lang="en-US" sz="2600" dirty="0" smtClean="0">
                <a:solidFill>
                  <a:srgbClr val="FFFF00"/>
                </a:solidFill>
                <a:latin typeface="Arial"/>
                <a:ea typeface="Arial"/>
                <a:cs typeface="Arial"/>
              </a:rPr>
              <a:t>.</a:t>
            </a:r>
          </a:p>
          <a:p>
            <a:pPr marL="457200" indent="-457200" algn="just">
              <a:buFont typeface="Wingdings" charset="2"/>
              <a:buChar char="u"/>
              <a:defRPr/>
            </a:pPr>
            <a:endParaRPr lang="en-US" sz="2600" dirty="0" smtClean="0">
              <a:solidFill>
                <a:srgbClr val="FFFF00"/>
              </a:solidFill>
              <a:latin typeface="Arial"/>
              <a:ea typeface="Arial"/>
              <a:cs typeface="Arial"/>
            </a:endParaRPr>
          </a:p>
          <a:p>
            <a:pPr algn="just">
              <a:buFont typeface="Wingdings" charset="2"/>
              <a:buChar char="u"/>
              <a:defRPr/>
            </a:pPr>
            <a:r>
              <a:rPr lang="en-US" sz="2600" dirty="0" smtClean="0">
                <a:solidFill>
                  <a:srgbClr val="FFFF00"/>
                </a:solidFill>
                <a:latin typeface="Arial"/>
                <a:ea typeface="Arial"/>
                <a:cs typeface="Arial"/>
              </a:rPr>
              <a:t> A recent national study reported that "</a:t>
            </a:r>
            <a:r>
              <a:rPr lang="en-US" sz="2600" b="1" dirty="0" smtClean="0">
                <a:solidFill>
                  <a:srgbClr val="FFFF00"/>
                </a:solidFill>
                <a:latin typeface="Arial"/>
                <a:ea typeface="Arial"/>
                <a:cs typeface="Arial"/>
              </a:rPr>
              <a:t>Almost 75 </a:t>
            </a:r>
          </a:p>
          <a:p>
            <a:pPr algn="just">
              <a:defRPr/>
            </a:pPr>
            <a:r>
              <a:rPr lang="en-US" sz="2600" b="1" dirty="0" smtClean="0">
                <a:solidFill>
                  <a:srgbClr val="FFFF00"/>
                </a:solidFill>
                <a:latin typeface="Arial"/>
                <a:ea typeface="Arial"/>
                <a:cs typeface="Arial"/>
              </a:rPr>
              <a:t>  percent of heart attack patients fell within current</a:t>
            </a:r>
          </a:p>
          <a:p>
            <a:pPr algn="just">
              <a:defRPr/>
            </a:pPr>
            <a:r>
              <a:rPr lang="en-US" sz="2600" b="1" dirty="0" smtClean="0">
                <a:solidFill>
                  <a:srgbClr val="FFFF00"/>
                </a:solidFill>
                <a:latin typeface="Arial"/>
                <a:ea typeface="Arial"/>
                <a:cs typeface="Arial"/>
              </a:rPr>
              <a:t>  recommended targets for LDL cholesterol</a:t>
            </a:r>
            <a:r>
              <a:rPr lang="en-US" sz="2600" dirty="0" smtClean="0">
                <a:solidFill>
                  <a:srgbClr val="FFFF00"/>
                </a:solidFill>
                <a:latin typeface="Arial"/>
                <a:ea typeface="Arial"/>
                <a:cs typeface="Arial"/>
              </a:rPr>
              <a:t>”.  </a:t>
            </a:r>
            <a:endParaRPr lang="en-US" sz="2600" dirty="0">
              <a:solidFill>
                <a:srgbClr val="FFFF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3700" y="203200"/>
            <a:ext cx="8391525" cy="641350"/>
          </a:xfrm>
          <a:prstGeom prst="rect">
            <a:avLst/>
          </a:prstGeom>
          <a:noFill/>
        </p:spPr>
        <p:txBody>
          <a:bodyPr>
            <a:spAutoFit/>
          </a:bodyPr>
          <a:lstStyle/>
          <a:p>
            <a:pPr algn="ctr">
              <a:defRPr/>
            </a:pPr>
            <a:r>
              <a:rPr lang="en-US" sz="3600" b="1" dirty="0">
                <a:solidFill>
                  <a:srgbClr val="FF0000"/>
                </a:solidFill>
                <a:latin typeface="+mj-lt"/>
              </a:rPr>
              <a:t>WHY THE LIPID HYPOTHESIS IS WRONG</a:t>
            </a:r>
          </a:p>
        </p:txBody>
      </p:sp>
      <p:sp>
        <p:nvSpPr>
          <p:cNvPr id="4" name="TextBox 3"/>
          <p:cNvSpPr txBox="1"/>
          <p:nvPr/>
        </p:nvSpPr>
        <p:spPr>
          <a:xfrm>
            <a:off x="203200" y="844550"/>
            <a:ext cx="8188325" cy="5693867"/>
          </a:xfrm>
          <a:prstGeom prst="rect">
            <a:avLst/>
          </a:prstGeom>
          <a:noFill/>
        </p:spPr>
        <p:txBody>
          <a:bodyPr wrap="square">
            <a:spAutoFit/>
          </a:bodyPr>
          <a:lstStyle/>
          <a:p>
            <a:pPr marL="457200" indent="-457200" algn="just">
              <a:buFont typeface="Wingdings" charset="2"/>
              <a:buChar char="u"/>
              <a:defRPr/>
            </a:pPr>
            <a:r>
              <a:rPr lang="en-US" sz="2600" dirty="0" smtClean="0">
                <a:solidFill>
                  <a:srgbClr val="FFFF00"/>
                </a:solidFill>
                <a:latin typeface="Arial"/>
                <a:ea typeface="Arial"/>
                <a:cs typeface="Arial"/>
              </a:rPr>
              <a:t>A Mayo Clinic study similarly found that in all patients whose </a:t>
            </a:r>
            <a:r>
              <a:rPr lang="en-US" sz="2600" b="1" dirty="0" smtClean="0">
                <a:solidFill>
                  <a:srgbClr val="FFFF00"/>
                </a:solidFill>
                <a:latin typeface="Arial"/>
                <a:ea typeface="Arial"/>
                <a:cs typeface="Arial"/>
              </a:rPr>
              <a:t>cholesterols had decreased by more than 60 mg. there was a significant increase in coronary atherosclerosis</a:t>
            </a:r>
            <a:r>
              <a:rPr lang="en-US" sz="2600" dirty="0" smtClean="0">
                <a:solidFill>
                  <a:srgbClr val="FFFF00"/>
                </a:solidFill>
                <a:latin typeface="Arial"/>
                <a:ea typeface="Arial"/>
                <a:cs typeface="Arial"/>
              </a:rPr>
              <a:t>. </a:t>
            </a:r>
          </a:p>
          <a:p>
            <a:pPr marL="457200" indent="-457200" algn="just">
              <a:buFont typeface="Wingdings" charset="2"/>
              <a:buChar char="u"/>
              <a:defRPr/>
            </a:pPr>
            <a:endParaRPr lang="en-US" sz="2600" dirty="0" smtClean="0">
              <a:solidFill>
                <a:srgbClr val="FFFF00"/>
              </a:solidFill>
              <a:latin typeface="Arial"/>
              <a:ea typeface="Arial"/>
              <a:cs typeface="Arial"/>
            </a:endParaRPr>
          </a:p>
          <a:p>
            <a:pPr marL="457200" indent="-457200" algn="just">
              <a:buFont typeface="Wingdings" charset="2"/>
              <a:buChar char="u"/>
              <a:defRPr/>
            </a:pPr>
            <a:r>
              <a:rPr lang="en-US" sz="2600" dirty="0" smtClean="0">
                <a:solidFill>
                  <a:srgbClr val="FFFF00"/>
                </a:solidFill>
                <a:latin typeface="Arial"/>
                <a:ea typeface="Arial"/>
                <a:cs typeface="Arial"/>
              </a:rPr>
              <a:t>A 26 year Framingham follow-up study found that 50% of all coronary heart disease occurs in people with below average cholesterol </a:t>
            </a:r>
          </a:p>
          <a:p>
            <a:pPr marL="457200" indent="-457200" algn="just">
              <a:buFont typeface="Wingdings" charset="2"/>
              <a:buChar char="u"/>
              <a:defRPr/>
            </a:pPr>
            <a:endParaRPr lang="en-US" sz="2600" dirty="0" smtClean="0">
              <a:solidFill>
                <a:srgbClr val="FFFF00"/>
              </a:solidFill>
              <a:latin typeface="Arial"/>
              <a:ea typeface="Arial"/>
              <a:cs typeface="Arial"/>
            </a:endParaRPr>
          </a:p>
          <a:p>
            <a:pPr marL="457200" indent="-457200" algn="just">
              <a:buFont typeface="Wingdings" charset="2"/>
              <a:buChar char="u"/>
              <a:defRPr/>
            </a:pPr>
            <a:r>
              <a:rPr lang="en-US" sz="2600" dirty="0" smtClean="0">
                <a:solidFill>
                  <a:srgbClr val="FFFF00"/>
                </a:solidFill>
                <a:latin typeface="Arial"/>
                <a:ea typeface="Arial"/>
                <a:cs typeface="Arial"/>
              </a:rPr>
              <a:t>George Mann studied the </a:t>
            </a:r>
            <a:r>
              <a:rPr lang="en-US" sz="2600" dirty="0" err="1" smtClean="0">
                <a:solidFill>
                  <a:srgbClr val="FFFF00"/>
                </a:solidFill>
                <a:latin typeface="Arial"/>
                <a:ea typeface="Arial"/>
                <a:cs typeface="Arial"/>
              </a:rPr>
              <a:t>Masai</a:t>
            </a:r>
            <a:r>
              <a:rPr lang="en-US" sz="2600" dirty="0" smtClean="0">
                <a:solidFill>
                  <a:srgbClr val="FFFF00"/>
                </a:solidFill>
                <a:latin typeface="Arial"/>
                <a:ea typeface="Arial"/>
                <a:cs typeface="Arial"/>
              </a:rPr>
              <a:t>, a Kenyan cattle-herding tribe, and found them to be free of heart disease, despite a diet consisting almost entirely of meat, blood, and milk. Parties sometimes consisted of eating four to six pounds of meat per person.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0" y="254000"/>
            <a:ext cx="8978900" cy="977900"/>
          </a:xfrm>
        </p:spPr>
        <p:txBody>
          <a:bodyPr/>
          <a:lstStyle/>
          <a:p>
            <a:r>
              <a:rPr lang="en-US" sz="2800" b="1">
                <a:solidFill>
                  <a:srgbClr val="FF0000"/>
                </a:solidFill>
              </a:rPr>
              <a:t>AGE-ADJUSTED DEATH RATES FOR CORONARY </a:t>
            </a:r>
            <a:br>
              <a:rPr lang="en-US" sz="2800" b="1">
                <a:solidFill>
                  <a:srgbClr val="FF0000"/>
                </a:solidFill>
              </a:rPr>
            </a:br>
            <a:r>
              <a:rPr lang="en-US" sz="2800" b="1">
                <a:solidFill>
                  <a:srgbClr val="FF0000"/>
                </a:solidFill>
              </a:rPr>
              <a:t>HEART DISEASE IN WHITE MALES, 1950</a:t>
            </a:r>
          </a:p>
        </p:txBody>
      </p:sp>
      <p:pic>
        <p:nvPicPr>
          <p:cNvPr id="70658" name="Picture 3"/>
          <p:cNvPicPr>
            <a:picLocks noChangeAspect="1" noChangeArrowheads="1"/>
          </p:cNvPicPr>
          <p:nvPr/>
        </p:nvPicPr>
        <p:blipFill>
          <a:blip r:embed="rId3"/>
          <a:srcRect l="3375" t="11775" r="2251"/>
          <a:stretch>
            <a:fillRect/>
          </a:stretch>
        </p:blipFill>
        <p:spPr bwMode="auto">
          <a:xfrm>
            <a:off x="762000" y="1790700"/>
            <a:ext cx="7772400" cy="4343400"/>
          </a:xfrm>
          <a:prstGeom prst="rect">
            <a:avLst/>
          </a:prstGeom>
          <a:noFill/>
          <a:ln w="9525">
            <a:noFill/>
            <a:miter lim="800000"/>
            <a:headEnd/>
            <a:tailEnd/>
          </a:ln>
        </p:spPr>
      </p:pic>
      <p:sp>
        <p:nvSpPr>
          <p:cNvPr id="70659" name="Text Box 4"/>
          <p:cNvSpPr txBox="1">
            <a:spLocks noChangeArrowheads="1"/>
          </p:cNvSpPr>
          <p:nvPr/>
        </p:nvSpPr>
        <p:spPr bwMode="auto">
          <a:xfrm>
            <a:off x="4127500" y="6388100"/>
            <a:ext cx="4406900" cy="366713"/>
          </a:xfrm>
          <a:prstGeom prst="rect">
            <a:avLst/>
          </a:prstGeom>
          <a:noFill/>
          <a:ln w="9525">
            <a:noFill/>
            <a:miter lim="800000"/>
            <a:headEnd/>
            <a:tailEnd/>
          </a:ln>
        </p:spPr>
        <p:txBody>
          <a:bodyPr>
            <a:prstTxWarp prst="textNoShape">
              <a:avLst/>
            </a:prstTxWarp>
            <a:spAutoFit/>
          </a:bodyPr>
          <a:lstStyle/>
          <a:p>
            <a:pPr algn="r"/>
            <a:r>
              <a:rPr lang="en-US" sz="1800">
                <a:solidFill>
                  <a:srgbClr val="FFFF00"/>
                </a:solidFill>
              </a:rPr>
              <a:t>Courtesy of Dr. Ray Rosenman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368300"/>
            <a:ext cx="7772400" cy="889000"/>
          </a:xfrm>
        </p:spPr>
        <p:txBody>
          <a:bodyPr rtlCol="0">
            <a:noAutofit/>
          </a:bodyPr>
          <a:lstStyle/>
          <a:p>
            <a:pPr eaLnBrk="1" fontAlgn="auto" hangingPunct="1">
              <a:spcAft>
                <a:spcPts val="0"/>
              </a:spcAft>
              <a:defRPr/>
            </a:pPr>
            <a:r>
              <a:rPr lang="en-US" sz="2800" b="1" dirty="0" smtClean="0">
                <a:solidFill>
                  <a:srgbClr val="FF0000"/>
                </a:solidFill>
                <a:ea typeface="+mj-ea"/>
                <a:cs typeface="+mj-cs"/>
              </a:rPr>
              <a:t>PROBABILITY OF CHD DEVELOPING IN 2 YEARS </a:t>
            </a:r>
            <a:br>
              <a:rPr lang="en-US" sz="2800" b="1" dirty="0" smtClean="0">
                <a:solidFill>
                  <a:srgbClr val="FF0000"/>
                </a:solidFill>
                <a:ea typeface="+mj-ea"/>
                <a:cs typeface="+mj-cs"/>
              </a:rPr>
            </a:br>
            <a:r>
              <a:rPr lang="en-US" sz="2800" b="1" dirty="0" smtClean="0">
                <a:solidFill>
                  <a:srgbClr val="FF0000"/>
                </a:solidFill>
                <a:ea typeface="+mj-ea"/>
                <a:cs typeface="+mj-cs"/>
              </a:rPr>
              <a:t>WITH SAME RISK FACTORS AT DIFFERENT SITES</a:t>
            </a:r>
            <a:endParaRPr lang="en-US" sz="2800" b="1" dirty="0">
              <a:solidFill>
                <a:srgbClr val="FF0000"/>
              </a:solidFill>
              <a:ea typeface="+mj-ea"/>
              <a:cs typeface="+mj-cs"/>
            </a:endParaRPr>
          </a:p>
        </p:txBody>
      </p:sp>
      <p:pic>
        <p:nvPicPr>
          <p:cNvPr id="107522" name="Picture 3"/>
          <p:cNvPicPr>
            <a:picLocks noChangeAspect="1" noChangeArrowheads="1"/>
          </p:cNvPicPr>
          <p:nvPr/>
        </p:nvPicPr>
        <p:blipFill>
          <a:blip r:embed="rId3"/>
          <a:srcRect b="11601"/>
          <a:stretch>
            <a:fillRect/>
          </a:stretch>
        </p:blipFill>
        <p:spPr bwMode="auto">
          <a:xfrm>
            <a:off x="685800" y="1773238"/>
            <a:ext cx="7742238" cy="4343400"/>
          </a:xfrm>
          <a:prstGeom prst="rect">
            <a:avLst/>
          </a:prstGeom>
          <a:noFill/>
          <a:ln w="9525">
            <a:noFill/>
            <a:miter lim="800000"/>
            <a:headEnd/>
            <a:tailEnd/>
          </a:ln>
        </p:spPr>
      </p:pic>
      <p:sp>
        <p:nvSpPr>
          <p:cNvPr id="107523" name="Text Box 4"/>
          <p:cNvSpPr txBox="1">
            <a:spLocks noChangeArrowheads="1"/>
          </p:cNvSpPr>
          <p:nvPr/>
        </p:nvSpPr>
        <p:spPr bwMode="auto">
          <a:xfrm>
            <a:off x="6032500" y="6400800"/>
            <a:ext cx="3643313" cy="366713"/>
          </a:xfrm>
          <a:prstGeom prst="rect">
            <a:avLst/>
          </a:prstGeom>
          <a:noFill/>
          <a:ln w="9525">
            <a:noFill/>
            <a:miter lim="800000"/>
            <a:headEnd/>
            <a:tailEnd/>
          </a:ln>
        </p:spPr>
        <p:txBody>
          <a:bodyPr>
            <a:prstTxWarp prst="textNoShape">
              <a:avLst/>
            </a:prstTxWarp>
            <a:spAutoFit/>
          </a:bodyPr>
          <a:lstStyle/>
          <a:p>
            <a:r>
              <a:rPr lang="en-US" sz="1800">
                <a:latin typeface="Calibri" pitchFamily="-60" charset="0"/>
              </a:rPr>
              <a:t>  </a:t>
            </a:r>
            <a:r>
              <a:rPr lang="en-US" sz="1800">
                <a:solidFill>
                  <a:srgbClr val="FFFF00"/>
                </a:solidFill>
                <a:latin typeface="Calibri" pitchFamily="-60" charset="0"/>
              </a:rPr>
              <a:t>Courtesy of Dr. Ray Rosenman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457200" y="274638"/>
            <a:ext cx="8229600" cy="804862"/>
          </a:xfrm>
        </p:spPr>
        <p:txBody>
          <a:bodyPr/>
          <a:lstStyle/>
          <a:p>
            <a:r>
              <a:rPr lang="en-US" sz="3600" b="1" smtClean="0">
                <a:solidFill>
                  <a:srgbClr val="FF0000"/>
                </a:solidFill>
              </a:rPr>
              <a:t>THE HEART IN ANTIQUITY</a:t>
            </a:r>
            <a:br>
              <a:rPr lang="en-US" sz="3600" b="1" smtClean="0">
                <a:solidFill>
                  <a:srgbClr val="FF0000"/>
                </a:solidFill>
              </a:rPr>
            </a:br>
            <a:endParaRPr lang="en-US" sz="3600" b="1" smtClean="0">
              <a:solidFill>
                <a:srgbClr val="FF0000"/>
              </a:solidFill>
            </a:endParaRPr>
          </a:p>
        </p:txBody>
      </p:sp>
      <p:sp>
        <p:nvSpPr>
          <p:cNvPr id="72706" name="Content Placeholder 2"/>
          <p:cNvSpPr>
            <a:spLocks noGrp="1"/>
          </p:cNvSpPr>
          <p:nvPr>
            <p:ph idx="1"/>
          </p:nvPr>
        </p:nvSpPr>
        <p:spPr>
          <a:xfrm>
            <a:off x="0" y="1079500"/>
            <a:ext cx="9144000" cy="5778500"/>
          </a:xfrm>
        </p:spPr>
        <p:txBody>
          <a:bodyPr/>
          <a:lstStyle/>
          <a:p>
            <a:pPr algn="just"/>
            <a:r>
              <a:rPr lang="en-US" sz="2200" smtClean="0">
                <a:solidFill>
                  <a:srgbClr val="FFFF00"/>
                </a:solidFill>
                <a:latin typeface="Arial" pitchFamily="-60" charset="0"/>
                <a:ea typeface="Arial" pitchFamily="-60" charset="0"/>
                <a:cs typeface="Arial" pitchFamily="-60" charset="0"/>
              </a:rPr>
              <a:t>The Bible portrays the heart as the seat of emotions such as fear, love, sorrow courage, joy, and especially anger and hatred. In some instances, the heart also depicted personality and the ability to distinguish right from wrong, or conscience. </a:t>
            </a:r>
          </a:p>
          <a:p>
            <a:pPr algn="just"/>
            <a:r>
              <a:rPr lang="en-US" sz="2200" smtClean="0">
                <a:solidFill>
                  <a:srgbClr val="FFFF00"/>
                </a:solidFill>
                <a:latin typeface="Arial" pitchFamily="-60" charset="0"/>
                <a:ea typeface="Arial" pitchFamily="-60" charset="0"/>
                <a:cs typeface="Arial" pitchFamily="-60" charset="0"/>
              </a:rPr>
              <a:t>The ancient Chinese thought it was the source of happiness.</a:t>
            </a:r>
          </a:p>
          <a:p>
            <a:pPr algn="just"/>
            <a:r>
              <a:rPr lang="en-US" sz="2200" smtClean="0">
                <a:solidFill>
                  <a:srgbClr val="FFFF00"/>
                </a:solidFill>
                <a:latin typeface="Arial" pitchFamily="-60" charset="0"/>
                <a:ea typeface="Arial" pitchFamily="-60" charset="0"/>
                <a:cs typeface="Arial" pitchFamily="-60" charset="0"/>
              </a:rPr>
              <a:t>A very old Hindu scripture, the </a:t>
            </a:r>
            <a:r>
              <a:rPr lang="en-US" sz="2200" i="1" smtClean="0">
                <a:solidFill>
                  <a:srgbClr val="FFFF00"/>
                </a:solidFill>
                <a:latin typeface="Arial" pitchFamily="-60" charset="0"/>
                <a:ea typeface="Arial" pitchFamily="-60" charset="0"/>
                <a:cs typeface="Arial" pitchFamily="-60" charset="0"/>
              </a:rPr>
              <a:t>Gita</a:t>
            </a:r>
            <a:r>
              <a:rPr lang="en-US" sz="2200" smtClean="0">
                <a:solidFill>
                  <a:srgbClr val="FFFF00"/>
                </a:solidFill>
                <a:latin typeface="Arial" pitchFamily="-60" charset="0"/>
                <a:ea typeface="Arial" pitchFamily="-60" charset="0"/>
                <a:cs typeface="Arial" pitchFamily="-60" charset="0"/>
              </a:rPr>
              <a:t>, describes the </a:t>
            </a:r>
            <a:r>
              <a:rPr lang="en-US" sz="2200" i="1" smtClean="0">
                <a:solidFill>
                  <a:srgbClr val="FFFF00"/>
                </a:solidFill>
                <a:latin typeface="Arial" pitchFamily="-60" charset="0"/>
                <a:ea typeface="Arial" pitchFamily="-60" charset="0"/>
                <a:cs typeface="Arial" pitchFamily="-60" charset="0"/>
              </a:rPr>
              <a:t>Paramatma</a:t>
            </a:r>
            <a:r>
              <a:rPr lang="en-US" sz="2200" smtClean="0">
                <a:solidFill>
                  <a:srgbClr val="FFFF00"/>
                </a:solidFill>
                <a:latin typeface="Arial" pitchFamily="-60" charset="0"/>
                <a:ea typeface="Arial" pitchFamily="-60" charset="0"/>
                <a:cs typeface="Arial" pitchFamily="-60" charset="0"/>
              </a:rPr>
              <a:t> as the supreme soul that resides in the heart of every living entity. The heart chakra was also the location of complex  emotions like compassion, tenderness and unconditional love. </a:t>
            </a:r>
          </a:p>
          <a:p>
            <a:pPr algn="just"/>
            <a:r>
              <a:rPr lang="en-US" sz="2200" smtClean="0">
                <a:solidFill>
                  <a:srgbClr val="FFFF00"/>
                </a:solidFill>
                <a:latin typeface="Arial" pitchFamily="-60" charset="0"/>
                <a:ea typeface="Arial" pitchFamily="-60" charset="0"/>
                <a:cs typeface="Arial" pitchFamily="-60" charset="0"/>
              </a:rPr>
              <a:t>The Greeks (Aristotle) and Romans (Virgil) believed the heart was the seat of the mind as well as the soul and mind.</a:t>
            </a:r>
          </a:p>
          <a:p>
            <a:pPr algn="just"/>
            <a:r>
              <a:rPr lang="en-US" sz="2200" smtClean="0">
                <a:solidFill>
                  <a:srgbClr val="FFFF00"/>
                </a:solidFill>
                <a:latin typeface="Arial" pitchFamily="-60" charset="0"/>
                <a:ea typeface="Arial" pitchFamily="-60" charset="0"/>
                <a:cs typeface="Arial" pitchFamily="-60" charset="0"/>
              </a:rPr>
              <a:t>Ancient Egyptians likely influenced this, as they regarded the heart, rather than the brain, as the source of wisdom, emotions, memory, personality and character, as well as the soul. </a:t>
            </a:r>
            <a:endParaRPr lang="en-US" sz="2200" smtClean="0">
              <a:latin typeface="Arial" pitchFamily="-60" charset="0"/>
              <a:ea typeface="Arial" pitchFamily="-60" charset="0"/>
              <a:cs typeface="Arial" pitchFamily="-60"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5"/>
          <p:cNvPicPr>
            <a:picLocks noChangeAspect="1"/>
          </p:cNvPicPr>
          <p:nvPr/>
        </p:nvPicPr>
        <p:blipFill>
          <a:blip r:embed="rId3"/>
          <a:srcRect/>
          <a:stretch>
            <a:fillRect/>
          </a:stretch>
        </p:blipFill>
        <p:spPr bwMode="auto">
          <a:xfrm>
            <a:off x="404813" y="152400"/>
            <a:ext cx="4167187" cy="2743200"/>
          </a:xfrm>
          <a:prstGeom prst="rect">
            <a:avLst/>
          </a:prstGeom>
          <a:noFill/>
          <a:ln w="9525">
            <a:noFill/>
            <a:miter lim="800000"/>
            <a:headEnd/>
            <a:tailEnd/>
          </a:ln>
        </p:spPr>
      </p:pic>
      <p:pic>
        <p:nvPicPr>
          <p:cNvPr id="74754" name="Picture 6"/>
          <p:cNvPicPr>
            <a:picLocks noChangeAspect="1"/>
          </p:cNvPicPr>
          <p:nvPr/>
        </p:nvPicPr>
        <p:blipFill>
          <a:blip r:embed="rId4"/>
          <a:srcRect/>
          <a:stretch>
            <a:fillRect/>
          </a:stretch>
        </p:blipFill>
        <p:spPr bwMode="auto">
          <a:xfrm>
            <a:off x="5518150" y="152400"/>
            <a:ext cx="1974850" cy="2743200"/>
          </a:xfrm>
          <a:prstGeom prst="rect">
            <a:avLst/>
          </a:prstGeom>
          <a:noFill/>
          <a:ln w="9525">
            <a:noFill/>
            <a:miter lim="800000"/>
            <a:headEnd/>
            <a:tailEnd/>
          </a:ln>
        </p:spPr>
      </p:pic>
      <p:sp>
        <p:nvSpPr>
          <p:cNvPr id="9" name="TextBox 8"/>
          <p:cNvSpPr txBox="1"/>
          <p:nvPr/>
        </p:nvSpPr>
        <p:spPr>
          <a:xfrm>
            <a:off x="404813" y="2895600"/>
            <a:ext cx="7329487" cy="396875"/>
          </a:xfrm>
          <a:prstGeom prst="rect">
            <a:avLst/>
          </a:prstGeom>
          <a:noFill/>
        </p:spPr>
        <p:txBody>
          <a:bodyPr>
            <a:spAutoFit/>
          </a:bodyPr>
          <a:lstStyle/>
          <a:p>
            <a:pPr>
              <a:defRPr/>
            </a:pPr>
            <a:r>
              <a:rPr lang="en-US" sz="2000" b="1" dirty="0">
                <a:solidFill>
                  <a:schemeClr val="accent6"/>
                </a:solidFill>
                <a:latin typeface="+mj-lt"/>
              </a:rPr>
              <a:t>    Anubis, God Of The Underworld                           Protective Scarab    </a:t>
            </a:r>
          </a:p>
        </p:txBody>
      </p:sp>
      <p:sp>
        <p:nvSpPr>
          <p:cNvPr id="74756" name="TextBox 9"/>
          <p:cNvSpPr txBox="1">
            <a:spLocks noChangeArrowheads="1"/>
          </p:cNvSpPr>
          <p:nvPr/>
        </p:nvSpPr>
        <p:spPr bwMode="auto">
          <a:xfrm>
            <a:off x="190500" y="3429000"/>
            <a:ext cx="8775700" cy="3937000"/>
          </a:xfrm>
          <a:prstGeom prst="rect">
            <a:avLst/>
          </a:prstGeom>
          <a:noFill/>
          <a:ln w="9525">
            <a:noFill/>
            <a:miter lim="800000"/>
            <a:headEnd/>
            <a:tailEnd/>
          </a:ln>
        </p:spPr>
        <p:txBody>
          <a:bodyPr>
            <a:prstTxWarp prst="textNoShape">
              <a:avLst/>
            </a:prstTxWarp>
            <a:spAutoFit/>
          </a:bodyPr>
          <a:lstStyle/>
          <a:p>
            <a:r>
              <a:rPr lang="en-US" sz="1800">
                <a:solidFill>
                  <a:srgbClr val="FFFF00"/>
                </a:solidFill>
              </a:rPr>
              <a:t>Anubis the God of the Underworld and Embalming, who guided and protected the spirits of the dead, was depicted as a black jackal-headed man. This may be because jackals often prowled around graveyards and an embalmed body turned a pitch black color. Black was also the color of fertility and thus linked to death and rebirth in the afterlife, where the heart would be returned to the deceased by Anubis. </a:t>
            </a:r>
          </a:p>
          <a:p>
            <a:endParaRPr lang="en-US" sz="1800">
              <a:solidFill>
                <a:srgbClr val="FFFF00"/>
              </a:solidFill>
            </a:endParaRPr>
          </a:p>
          <a:p>
            <a:r>
              <a:rPr lang="en-US" sz="1800">
                <a:solidFill>
                  <a:srgbClr val="FFFF00"/>
                </a:solidFill>
              </a:rPr>
              <a:t>To prevent the heart from providing damaging testimony during the final judgment, a scarab was often wrapped within the bandages containing inscriptions from the Book of the Dead, such as “O my heart which I had upon earth, do not rise up against me as a witness in the presence of the lord of things; do not speak against me concerning what I have done, do not bring up anything against me in the presence of the great god of the West.”</a:t>
            </a:r>
          </a:p>
          <a:p>
            <a:r>
              <a:rPr lang="en-US" sz="1800">
                <a:solidFill>
                  <a:srgbClr val="FFFF00"/>
                </a:solidFill>
              </a:rPr>
              <a:t> </a:t>
            </a:r>
          </a:p>
          <a:p>
            <a:endParaRPr lang="en-US" sz="1800">
              <a:solidFill>
                <a:srgbClr val="FFFF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1" name="Picture 5"/>
          <p:cNvPicPr>
            <a:picLocks noChangeAspect="1"/>
          </p:cNvPicPr>
          <p:nvPr/>
        </p:nvPicPr>
        <p:blipFill>
          <a:blip r:embed="rId3"/>
          <a:srcRect/>
          <a:stretch>
            <a:fillRect/>
          </a:stretch>
        </p:blipFill>
        <p:spPr bwMode="auto">
          <a:xfrm>
            <a:off x="1492250" y="101600"/>
            <a:ext cx="6159500" cy="3810000"/>
          </a:xfrm>
          <a:prstGeom prst="rect">
            <a:avLst/>
          </a:prstGeom>
          <a:noFill/>
          <a:ln w="9525">
            <a:noFill/>
            <a:miter lim="800000"/>
            <a:headEnd/>
            <a:tailEnd/>
          </a:ln>
        </p:spPr>
      </p:pic>
      <p:sp>
        <p:nvSpPr>
          <p:cNvPr id="76802" name="TextBox 6"/>
          <p:cNvSpPr txBox="1">
            <a:spLocks noChangeArrowheads="1"/>
          </p:cNvSpPr>
          <p:nvPr/>
        </p:nvSpPr>
        <p:spPr bwMode="auto">
          <a:xfrm>
            <a:off x="1003300" y="4165600"/>
            <a:ext cx="7277100" cy="2647950"/>
          </a:xfrm>
          <a:prstGeom prst="rect">
            <a:avLst/>
          </a:prstGeom>
          <a:noFill/>
          <a:ln w="9525">
            <a:noFill/>
            <a:miter lim="800000"/>
            <a:headEnd/>
            <a:tailEnd/>
          </a:ln>
        </p:spPr>
        <p:txBody>
          <a:bodyPr>
            <a:prstTxWarp prst="textNoShape">
              <a:avLst/>
            </a:prstTxWarp>
            <a:spAutoFit/>
          </a:bodyPr>
          <a:lstStyle/>
          <a:p>
            <a:r>
              <a:rPr lang="en-US">
                <a:solidFill>
                  <a:srgbClr val="FFFF00"/>
                </a:solidFill>
              </a:rPr>
              <a:t>In the final judgment portrayed by the Book of the Dead, the heart of the deceased was shown being weighed against the feather of </a:t>
            </a:r>
            <a:r>
              <a:rPr lang="en-US" i="1">
                <a:solidFill>
                  <a:srgbClr val="FFFF00"/>
                </a:solidFill>
              </a:rPr>
              <a:t>Ma'at</a:t>
            </a:r>
            <a:r>
              <a:rPr lang="en-US">
                <a:solidFill>
                  <a:srgbClr val="FFFF00"/>
                </a:solidFill>
              </a:rPr>
              <a:t>, a symbol of universal truth, harmony and balance. Anubis was sometimes shown adjusting the balance of the scales slightly in favor of the deceased, to insure safe entry into the underworld</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p:cNvSpPr>
          <p:nvPr>
            <p:ph type="ctrTitle"/>
          </p:nvPr>
        </p:nvSpPr>
        <p:spPr>
          <a:xfrm>
            <a:off x="0" y="0"/>
            <a:ext cx="9144000" cy="914400"/>
          </a:xfrm>
        </p:spPr>
        <p:txBody>
          <a:bodyPr/>
          <a:lstStyle/>
          <a:p>
            <a:r>
              <a:rPr lang="en-US" sz="3600" b="1" smtClean="0">
                <a:solidFill>
                  <a:srgbClr val="FFFF00"/>
                </a:solidFill>
              </a:rPr>
              <a:t> </a:t>
            </a:r>
            <a:r>
              <a:rPr lang="en-US" sz="3600" b="1" smtClean="0">
                <a:solidFill>
                  <a:srgbClr val="FF0000"/>
                </a:solidFill>
              </a:rPr>
              <a:t>THE HEART IN ISLAM</a:t>
            </a:r>
            <a:endParaRPr lang="en-US" sz="3600" smtClean="0">
              <a:solidFill>
                <a:srgbClr val="FF0000"/>
              </a:solidFill>
            </a:endParaRPr>
          </a:p>
        </p:txBody>
      </p:sp>
      <p:pic>
        <p:nvPicPr>
          <p:cNvPr id="78850" name="Picture 3"/>
          <p:cNvPicPr>
            <a:picLocks/>
          </p:cNvPicPr>
          <p:nvPr/>
        </p:nvPicPr>
        <p:blipFill>
          <a:blip r:embed="rId3"/>
          <a:srcRect/>
          <a:stretch>
            <a:fillRect/>
          </a:stretch>
        </p:blipFill>
        <p:spPr bwMode="auto">
          <a:xfrm>
            <a:off x="6781800" y="914400"/>
            <a:ext cx="1828800" cy="2743200"/>
          </a:xfrm>
          <a:prstGeom prst="rect">
            <a:avLst/>
          </a:prstGeom>
          <a:noFill/>
          <a:ln w="9525">
            <a:noFill/>
            <a:miter lim="800000"/>
            <a:headEnd/>
            <a:tailEnd/>
          </a:ln>
        </p:spPr>
      </p:pic>
      <p:pic>
        <p:nvPicPr>
          <p:cNvPr id="78851" name="Picture 4"/>
          <p:cNvPicPr>
            <a:picLocks noChangeAspect="1"/>
          </p:cNvPicPr>
          <p:nvPr/>
        </p:nvPicPr>
        <p:blipFill>
          <a:blip r:embed="rId4"/>
          <a:srcRect/>
          <a:stretch>
            <a:fillRect/>
          </a:stretch>
        </p:blipFill>
        <p:spPr bwMode="auto">
          <a:xfrm>
            <a:off x="3941763" y="914400"/>
            <a:ext cx="2047875" cy="2743200"/>
          </a:xfrm>
          <a:prstGeom prst="rect">
            <a:avLst/>
          </a:prstGeom>
          <a:noFill/>
          <a:ln w="9525">
            <a:noFill/>
            <a:miter lim="800000"/>
            <a:headEnd/>
            <a:tailEnd/>
          </a:ln>
        </p:spPr>
      </p:pic>
      <p:sp>
        <p:nvSpPr>
          <p:cNvPr id="6" name="TextBox 5"/>
          <p:cNvSpPr txBox="1"/>
          <p:nvPr/>
        </p:nvSpPr>
        <p:spPr>
          <a:xfrm>
            <a:off x="0" y="3657600"/>
            <a:ext cx="9144000" cy="336550"/>
          </a:xfrm>
          <a:prstGeom prst="rect">
            <a:avLst/>
          </a:prstGeom>
          <a:noFill/>
        </p:spPr>
        <p:txBody>
          <a:bodyPr>
            <a:spAutoFit/>
          </a:bodyPr>
          <a:lstStyle/>
          <a:p>
            <a:pPr>
              <a:defRPr/>
            </a:pPr>
            <a:r>
              <a:rPr lang="en-US" sz="1600" dirty="0">
                <a:solidFill>
                  <a:srgbClr val="F79646"/>
                </a:solidFill>
                <a:latin typeface="+mn-lt"/>
              </a:rPr>
              <a:t>	    </a:t>
            </a:r>
            <a:r>
              <a:rPr lang="en-US" sz="1600" dirty="0" err="1">
                <a:solidFill>
                  <a:srgbClr val="F79646"/>
                </a:solidFill>
                <a:latin typeface="+mn-lt"/>
              </a:rPr>
              <a:t>Ibn</a:t>
            </a:r>
            <a:r>
              <a:rPr lang="en-US" sz="1600" dirty="0">
                <a:solidFill>
                  <a:srgbClr val="F79646"/>
                </a:solidFill>
                <a:latin typeface="+mn-lt"/>
              </a:rPr>
              <a:t> </a:t>
            </a:r>
            <a:r>
              <a:rPr lang="en-US" sz="1600" dirty="0" err="1">
                <a:solidFill>
                  <a:srgbClr val="F79646"/>
                </a:solidFill>
                <a:latin typeface="+mn-lt"/>
              </a:rPr>
              <a:t>Sina</a:t>
            </a:r>
            <a:r>
              <a:rPr lang="en-US" sz="1600" dirty="0">
                <a:solidFill>
                  <a:srgbClr val="F79646"/>
                </a:solidFill>
                <a:latin typeface="+mn-lt"/>
              </a:rPr>
              <a:t> (Avicenna)					 </a:t>
            </a:r>
            <a:r>
              <a:rPr lang="en-US" sz="1600" dirty="0" err="1">
                <a:solidFill>
                  <a:srgbClr val="F79646"/>
                </a:solidFill>
                <a:latin typeface="+mn-lt"/>
              </a:rPr>
              <a:t>Abn</a:t>
            </a:r>
            <a:r>
              <a:rPr lang="en-US" sz="1600" dirty="0">
                <a:solidFill>
                  <a:srgbClr val="F79646"/>
                </a:solidFill>
                <a:latin typeface="+mn-lt"/>
              </a:rPr>
              <a:t> al </a:t>
            </a:r>
            <a:r>
              <a:rPr lang="en-US" sz="1600" dirty="0" err="1">
                <a:solidFill>
                  <a:srgbClr val="F79646"/>
                </a:solidFill>
                <a:latin typeface="+mn-lt"/>
              </a:rPr>
              <a:t>Nafis</a:t>
            </a:r>
            <a:r>
              <a:rPr lang="en-US" sz="1600" dirty="0">
                <a:solidFill>
                  <a:srgbClr val="F79646"/>
                </a:solidFill>
                <a:latin typeface="+mn-lt"/>
              </a:rPr>
              <a:t>          			 Mansur </a:t>
            </a:r>
            <a:r>
              <a:rPr lang="en-US" sz="1600" dirty="0" err="1">
                <a:solidFill>
                  <a:srgbClr val="F79646"/>
                </a:solidFill>
                <a:latin typeface="+mn-lt"/>
              </a:rPr>
              <a:t>ibn</a:t>
            </a:r>
            <a:r>
              <a:rPr lang="en-US" sz="1600" dirty="0">
                <a:solidFill>
                  <a:srgbClr val="F79646"/>
                </a:solidFill>
                <a:latin typeface="+mn-lt"/>
              </a:rPr>
              <a:t> </a:t>
            </a:r>
            <a:r>
              <a:rPr lang="en-US" sz="1600" dirty="0" err="1">
                <a:solidFill>
                  <a:srgbClr val="F79646"/>
                </a:solidFill>
                <a:latin typeface="+mn-lt"/>
              </a:rPr>
              <a:t>Ilyas</a:t>
            </a:r>
            <a:endParaRPr lang="en-US" sz="1600" dirty="0">
              <a:solidFill>
                <a:srgbClr val="F79646"/>
              </a:solidFill>
              <a:latin typeface="+mn-lt"/>
            </a:endParaRPr>
          </a:p>
        </p:txBody>
      </p:sp>
      <p:pic>
        <p:nvPicPr>
          <p:cNvPr id="78853" name="Picture 6"/>
          <p:cNvPicPr>
            <a:picLocks noChangeAspect="1"/>
          </p:cNvPicPr>
          <p:nvPr/>
        </p:nvPicPr>
        <p:blipFill>
          <a:blip r:embed="rId5"/>
          <a:srcRect/>
          <a:stretch>
            <a:fillRect/>
          </a:stretch>
        </p:blipFill>
        <p:spPr bwMode="auto">
          <a:xfrm>
            <a:off x="190500" y="914400"/>
            <a:ext cx="3135313" cy="2743200"/>
          </a:xfrm>
          <a:prstGeom prst="rect">
            <a:avLst/>
          </a:prstGeom>
          <a:noFill/>
          <a:ln w="9525">
            <a:noFill/>
            <a:miter lim="800000"/>
            <a:headEnd/>
            <a:tailEnd/>
          </a:ln>
        </p:spPr>
      </p:pic>
      <p:sp>
        <p:nvSpPr>
          <p:cNvPr id="78854" name="Rectangle 8"/>
          <p:cNvSpPr>
            <a:spLocks noChangeArrowheads="1"/>
          </p:cNvSpPr>
          <p:nvPr/>
        </p:nvSpPr>
        <p:spPr bwMode="auto">
          <a:xfrm>
            <a:off x="431800" y="4178300"/>
            <a:ext cx="8178800" cy="2647950"/>
          </a:xfrm>
          <a:prstGeom prst="rect">
            <a:avLst/>
          </a:prstGeom>
          <a:noFill/>
          <a:ln w="9525">
            <a:noFill/>
            <a:miter lim="800000"/>
            <a:headEnd/>
            <a:tailEnd/>
          </a:ln>
        </p:spPr>
        <p:txBody>
          <a:bodyPr>
            <a:prstTxWarp prst="textNoShape">
              <a:avLst/>
            </a:prstTxWarp>
            <a:spAutoFit/>
          </a:bodyPr>
          <a:lstStyle/>
          <a:p>
            <a:pPr algn="just"/>
            <a:r>
              <a:rPr lang="en-US"/>
              <a:t>Both the Quran and Hadeeth emphasized the heart as the center for emotions, attitude and intellect. It is the heart that "softens" or “hardens". "It is the hearts of the disbelievers that are blind, not their eyes", and “who have hearts that do not understand the Truth”. It was through the heart that God spoke and his will was made known, Inshallah! </a:t>
            </a:r>
            <a:endParaRPr lang="en-US" sz="14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p:cNvSpPr>
          <p:nvPr>
            <p:ph type="ctrTitle"/>
          </p:nvPr>
        </p:nvSpPr>
        <p:spPr>
          <a:xfrm>
            <a:off x="0" y="0"/>
            <a:ext cx="9144000" cy="914400"/>
          </a:xfrm>
        </p:spPr>
        <p:txBody>
          <a:bodyPr/>
          <a:lstStyle/>
          <a:p>
            <a:r>
              <a:rPr lang="en-US" sz="3600" b="1" smtClean="0">
                <a:solidFill>
                  <a:srgbClr val="FFFF00"/>
                </a:solidFill>
              </a:rPr>
              <a:t> </a:t>
            </a:r>
            <a:r>
              <a:rPr lang="en-US" sz="3600" b="1" smtClean="0">
                <a:solidFill>
                  <a:srgbClr val="FF0000"/>
                </a:solidFill>
              </a:rPr>
              <a:t>FEELINGS, MOOD AND CHARACTER </a:t>
            </a:r>
            <a:endParaRPr lang="en-US" sz="3600" smtClean="0">
              <a:solidFill>
                <a:srgbClr val="FF0000"/>
              </a:solidFill>
            </a:endParaRPr>
          </a:p>
        </p:txBody>
      </p:sp>
      <p:sp>
        <p:nvSpPr>
          <p:cNvPr id="80898" name="Text Box 3"/>
          <p:cNvSpPr txBox="1">
            <a:spLocks noChangeArrowheads="1"/>
          </p:cNvSpPr>
          <p:nvPr/>
        </p:nvSpPr>
        <p:spPr bwMode="auto">
          <a:xfrm>
            <a:off x="0" y="914400"/>
            <a:ext cx="9144000" cy="6943725"/>
          </a:xfrm>
          <a:prstGeom prst="rect">
            <a:avLst/>
          </a:prstGeom>
          <a:noFill/>
          <a:ln w="9525">
            <a:noFill/>
            <a:miter lim="800000"/>
            <a:headEnd/>
            <a:tailEnd/>
          </a:ln>
        </p:spPr>
        <p:txBody>
          <a:bodyPr>
            <a:prstTxWarp prst="textNoShape">
              <a:avLst/>
            </a:prstTxWarp>
            <a:spAutoFit/>
          </a:bodyPr>
          <a:lstStyle/>
          <a:p>
            <a:pPr algn="just" eaLnBrk="0" hangingPunct="0"/>
            <a:r>
              <a:rPr lang="en-US" sz="2200">
                <a:solidFill>
                  <a:srgbClr val="FFFF00"/>
                </a:solidFill>
                <a:ea typeface="Arial" pitchFamily="-60" charset="0"/>
                <a:cs typeface="Arial" pitchFamily="-60" charset="0"/>
              </a:rPr>
              <a:t>Heart of gold (warm hearted or generous), heart of stone (cruel or cold hearted), broken hearted, heartache, take to heart or eat one's heart out (have sorrow or longing dominate one's feelings), lighthearted (be carefree), set my heart at rest (relieve anxiety), does my heart good (gives happiness), to my heart's content (be fully satisfied), set one's heart on (wish for intensely) stout hearted or take heart (have or regain courage) take to heart (to think seriously about or to be overly concerned), put your heart and soul into something (be most enthusiastic), lose your heart (fall in love with), wear your heart on your sleeve (display your feelings or fall in love too easily), in my heart of hearts (innermost feelings or beliefs), cross my heart (tell the absolute truth), have a heart (be compassionate), from the bottom of my heart or heartfelt (with complete sincerity), had my heart in my mouth (be extremely fearful or anxious), know something by heart (word for word).</a:t>
            </a:r>
          </a:p>
          <a:p>
            <a:pPr algn="ctr" eaLnBrk="0" hangingPunct="0"/>
            <a:endParaRPr lang="en-US" sz="1000" b="1" i="1">
              <a:solidFill>
                <a:srgbClr val="FFFF00"/>
              </a:solidFill>
              <a:ea typeface="Arial" pitchFamily="-60" charset="0"/>
              <a:cs typeface="Arial" pitchFamily="-60" charset="0"/>
            </a:endParaRPr>
          </a:p>
          <a:p>
            <a:pPr eaLnBrk="0" hangingPunct="0"/>
            <a:r>
              <a:rPr lang="en-US" sz="2200" b="1" i="1">
                <a:solidFill>
                  <a:srgbClr val="FFFF00"/>
                </a:solidFill>
                <a:ea typeface="Arial" pitchFamily="-60" charset="0"/>
                <a:cs typeface="Arial" pitchFamily="-60" charset="0"/>
              </a:rPr>
              <a:t>Cor</a:t>
            </a:r>
            <a:r>
              <a:rPr lang="en-US" sz="2200" b="1">
                <a:solidFill>
                  <a:srgbClr val="FFFF00"/>
                </a:solidFill>
                <a:ea typeface="Arial" pitchFamily="-60" charset="0"/>
                <a:cs typeface="Arial" pitchFamily="-60" charset="0"/>
              </a:rPr>
              <a:t> </a:t>
            </a:r>
            <a:r>
              <a:rPr lang="en-US" sz="2200">
                <a:solidFill>
                  <a:srgbClr val="FFFF00"/>
                </a:solidFill>
                <a:ea typeface="Arial" pitchFamily="-60" charset="0"/>
                <a:cs typeface="Arial" pitchFamily="-60" charset="0"/>
              </a:rPr>
              <a:t>is Latin for heart, from which </a:t>
            </a:r>
            <a:r>
              <a:rPr lang="en-US" sz="2200" b="1">
                <a:solidFill>
                  <a:srgbClr val="FFFF00"/>
                </a:solidFill>
                <a:ea typeface="Arial" pitchFamily="-60" charset="0"/>
                <a:cs typeface="Arial" pitchFamily="-60" charset="0"/>
              </a:rPr>
              <a:t>core</a:t>
            </a:r>
            <a:r>
              <a:rPr lang="en-US" sz="2200">
                <a:solidFill>
                  <a:srgbClr val="FFFF00"/>
                </a:solidFill>
                <a:ea typeface="Arial" pitchFamily="-60" charset="0"/>
                <a:cs typeface="Arial" pitchFamily="-60" charset="0"/>
              </a:rPr>
              <a:t> is derived. The core, or center is the most important part of any proposal, idea or object and we go the core or heart of anything to learn its true essence or significance.  </a:t>
            </a:r>
          </a:p>
          <a:p>
            <a:pPr eaLnBrk="0" hangingPunct="0"/>
            <a:r>
              <a:rPr lang="en-US" sz="2200" i="1">
                <a:solidFill>
                  <a:srgbClr val="FFFF00"/>
                </a:solidFill>
                <a:ea typeface="Arial" pitchFamily="-60" charset="0"/>
                <a:cs typeface="Arial" pitchFamily="-60" charset="0"/>
              </a:rPr>
              <a:t>.</a:t>
            </a:r>
          </a:p>
          <a:p>
            <a:pPr algn="just" eaLnBrk="0" hangingPunct="0"/>
            <a:endParaRPr lang="en-US" sz="2200">
              <a:solidFill>
                <a:srgbClr val="000000"/>
              </a:solidFill>
              <a:ea typeface="Arial" pitchFamily="-60" charset="0"/>
              <a:cs typeface="Arial" pitchFamily="-60" charset="0"/>
            </a:endParaRPr>
          </a:p>
          <a:p>
            <a:pPr algn="just" eaLnBrk="0" hangingPunct="0">
              <a:buFont typeface="Times" pitchFamily="-60" charset="0"/>
              <a:buNone/>
            </a:pPr>
            <a:r>
              <a:rPr lang="en-US" sz="2200">
                <a:solidFill>
                  <a:srgbClr val="000000"/>
                </a:solidFill>
                <a:ea typeface="Arial" pitchFamily="-60" charset="0"/>
                <a:cs typeface="Arial" pitchFamily="-60" charset="0"/>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r>
              <a:rPr lang="en-US" b="1" smtClean="0">
                <a:solidFill>
                  <a:srgbClr val="FF0000"/>
                </a:solidFill>
              </a:rPr>
              <a:t>EMOTIONS AND HEART DISEASE</a:t>
            </a:r>
          </a:p>
        </p:txBody>
      </p:sp>
      <p:sp>
        <p:nvSpPr>
          <p:cNvPr id="3" name="Content Placeholder 2"/>
          <p:cNvSpPr>
            <a:spLocks noGrp="1"/>
          </p:cNvSpPr>
          <p:nvPr>
            <p:ph idx="1"/>
          </p:nvPr>
        </p:nvSpPr>
        <p:spPr/>
        <p:txBody>
          <a:bodyPr>
            <a:normAutofit lnSpcReduction="10000"/>
          </a:bodyPr>
          <a:lstStyle/>
          <a:p>
            <a:pPr algn="just">
              <a:defRPr/>
            </a:pPr>
            <a:r>
              <a:rPr lang="en-US" sz="2400" dirty="0" err="1" smtClean="0">
                <a:solidFill>
                  <a:srgbClr val="FFFF00"/>
                </a:solidFill>
                <a:latin typeface="Arial"/>
                <a:cs typeface="Arial"/>
              </a:rPr>
              <a:t>Celsus</a:t>
            </a:r>
            <a:r>
              <a:rPr lang="en-US" sz="2400" dirty="0" smtClean="0">
                <a:solidFill>
                  <a:srgbClr val="FFFF00"/>
                </a:solidFill>
                <a:latin typeface="Arial"/>
                <a:cs typeface="Arial"/>
              </a:rPr>
              <a:t> (30 B.C.) “Fear and anger, and any other state of the mind may often be apt to excite the pulse."</a:t>
            </a:r>
          </a:p>
          <a:p>
            <a:pPr algn="just">
              <a:defRPr/>
            </a:pPr>
            <a:endParaRPr lang="en-US" sz="800" dirty="0" smtClean="0">
              <a:solidFill>
                <a:srgbClr val="FFFF00"/>
              </a:solidFill>
              <a:latin typeface="Arial"/>
              <a:cs typeface="Arial"/>
            </a:endParaRPr>
          </a:p>
          <a:p>
            <a:pPr algn="just">
              <a:defRPr/>
            </a:pPr>
            <a:r>
              <a:rPr lang="en-US" sz="2400" dirty="0" smtClean="0">
                <a:solidFill>
                  <a:srgbClr val="FFFF00"/>
                </a:solidFill>
                <a:latin typeface="Arial"/>
                <a:cs typeface="Arial"/>
              </a:rPr>
              <a:t>Harvey (1628) ”Every affection of the mind that is attended either with pain or pleasure, hope or fear, is the cause of an agitation whose influence extends to the heart.”</a:t>
            </a:r>
          </a:p>
          <a:p>
            <a:pPr algn="just">
              <a:defRPr/>
            </a:pPr>
            <a:endParaRPr lang="en-US" sz="800" dirty="0" smtClean="0">
              <a:solidFill>
                <a:srgbClr val="FFFF00"/>
              </a:solidFill>
              <a:latin typeface="Arial"/>
              <a:cs typeface="Arial"/>
            </a:endParaRPr>
          </a:p>
          <a:p>
            <a:pPr algn="just">
              <a:defRPr/>
            </a:pPr>
            <a:r>
              <a:rPr lang="en-US" sz="2400" dirty="0" smtClean="0">
                <a:solidFill>
                  <a:srgbClr val="FFFF00"/>
                </a:solidFill>
                <a:latin typeface="Arial"/>
                <a:cs typeface="Arial"/>
              </a:rPr>
              <a:t>Hunter (1793) "My life is in the hands of any rascal who chooses to annoy and tease me."</a:t>
            </a:r>
          </a:p>
          <a:p>
            <a:pPr algn="just">
              <a:defRPr/>
            </a:pPr>
            <a:endParaRPr lang="en-US" sz="800" dirty="0" smtClean="0">
              <a:solidFill>
                <a:srgbClr val="FFFF00"/>
              </a:solidFill>
              <a:latin typeface="Arial"/>
              <a:cs typeface="Arial"/>
            </a:endParaRPr>
          </a:p>
          <a:p>
            <a:pPr algn="just">
              <a:defRPr/>
            </a:pPr>
            <a:r>
              <a:rPr lang="en-US" sz="2400" dirty="0" err="1" smtClean="0">
                <a:solidFill>
                  <a:srgbClr val="FFFF00"/>
                </a:solidFill>
                <a:latin typeface="Arial"/>
                <a:cs typeface="Arial"/>
              </a:rPr>
              <a:t>Corvisart</a:t>
            </a:r>
            <a:r>
              <a:rPr lang="en-US" sz="2400" dirty="0" smtClean="0">
                <a:solidFill>
                  <a:srgbClr val="FFFF00"/>
                </a:solidFill>
                <a:latin typeface="Arial"/>
                <a:cs typeface="Arial"/>
              </a:rPr>
              <a:t> (1815) heart disease was due to the "passions of the mind" (anger, madness, fear, jealousy, terror, love, despair, joy, avarice, stupidity, ambition).</a:t>
            </a:r>
          </a:p>
          <a:p>
            <a:pPr>
              <a:defRPr/>
            </a:pPr>
            <a:endParaRPr lang="en-US" sz="2400" dirty="0">
              <a:solidFill>
                <a:srgbClr val="FFFF00"/>
              </a:solidFill>
              <a:latin typeface="Arial"/>
              <a:cs typeface="Aria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a:xfrm>
            <a:off x="279400" y="0"/>
            <a:ext cx="8572500" cy="1417638"/>
          </a:xfrm>
        </p:spPr>
        <p:txBody>
          <a:bodyPr/>
          <a:lstStyle/>
          <a:p>
            <a:r>
              <a:rPr lang="en-US" b="1" smtClean="0">
                <a:solidFill>
                  <a:srgbClr val="FF0000"/>
                </a:solidFill>
              </a:rPr>
              <a:t>PERSONALITY AND TEMPERAMENT </a:t>
            </a:r>
          </a:p>
        </p:txBody>
      </p:sp>
      <p:sp>
        <p:nvSpPr>
          <p:cNvPr id="84994" name="Content Placeholder 2"/>
          <p:cNvSpPr>
            <a:spLocks noGrp="1"/>
          </p:cNvSpPr>
          <p:nvPr>
            <p:ph idx="1"/>
          </p:nvPr>
        </p:nvSpPr>
        <p:spPr>
          <a:xfrm>
            <a:off x="457200" y="1417638"/>
            <a:ext cx="8229600" cy="5135562"/>
          </a:xfrm>
        </p:spPr>
        <p:txBody>
          <a:bodyPr/>
          <a:lstStyle/>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1850 - Theodor von </a:t>
            </a:r>
            <a:r>
              <a:rPr lang="en-US" sz="2000" dirty="0" err="1" smtClean="0">
                <a:solidFill>
                  <a:srgbClr val="FFFF00"/>
                </a:solidFill>
                <a:latin typeface="Arial" pitchFamily="-60" charset="0"/>
                <a:ea typeface="Arial" pitchFamily="-60" charset="0"/>
                <a:cs typeface="Arial" pitchFamily="-60" charset="0"/>
              </a:rPr>
              <a:t>Dusch</a:t>
            </a:r>
            <a:r>
              <a:rPr lang="en-US" sz="2000" dirty="0" smtClean="0">
                <a:solidFill>
                  <a:srgbClr val="FFFF00"/>
                </a:solidFill>
                <a:latin typeface="Arial" pitchFamily="-60" charset="0"/>
                <a:ea typeface="Arial" pitchFamily="-60" charset="0"/>
                <a:cs typeface="Arial" pitchFamily="-60" charset="0"/>
              </a:rPr>
              <a:t>, a German physician, first called attention to the fact that excessive involvement in work appeared to be the hallmark of people who developed coronary heart disease.</a:t>
            </a:r>
          </a:p>
          <a:p>
            <a:pPr marL="0" indent="0" algn="just">
              <a:spcBef>
                <a:spcPct val="0"/>
              </a:spcBef>
              <a:buFont typeface="Arial" pitchFamily="-60" charset="0"/>
              <a:buNone/>
            </a:pPr>
            <a:r>
              <a:rPr lang="en-US" sz="400" dirty="0" smtClean="0">
                <a:solidFill>
                  <a:srgbClr val="FFFF00"/>
                </a:solidFill>
                <a:latin typeface="Arial" pitchFamily="-60" charset="0"/>
                <a:ea typeface="Arial" pitchFamily="-60" charset="0"/>
                <a:cs typeface="Arial" pitchFamily="-60" charset="0"/>
              </a:rPr>
              <a:t> </a:t>
            </a:r>
            <a:endParaRPr lang="en-US" sz="6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1900 - Sir William Osler, described the coronary prone individual as a “keen, and ambitious man, the indicator of whose engines are set at 'full speed ahead.'" </a:t>
            </a:r>
          </a:p>
          <a:p>
            <a:pPr marL="0" indent="0" algn="just">
              <a:spcBef>
                <a:spcPct val="0"/>
              </a:spcBef>
              <a:buFont typeface="Arial" pitchFamily="-60" charset="0"/>
              <a:buNone/>
            </a:pPr>
            <a:endParaRPr lang="en-US" sz="8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1930s - The </a:t>
            </a:r>
            <a:r>
              <a:rPr lang="en-US" sz="2000" dirty="0" err="1" smtClean="0">
                <a:solidFill>
                  <a:srgbClr val="FFFF00"/>
                </a:solidFill>
                <a:latin typeface="Arial" pitchFamily="-60" charset="0"/>
                <a:ea typeface="Arial" pitchFamily="-60" charset="0"/>
                <a:cs typeface="Arial" pitchFamily="-60" charset="0"/>
              </a:rPr>
              <a:t>Menningers</a:t>
            </a:r>
            <a:r>
              <a:rPr lang="en-US" sz="2000" dirty="0" smtClean="0">
                <a:solidFill>
                  <a:srgbClr val="FFFF00"/>
                </a:solidFill>
                <a:latin typeface="Arial" pitchFamily="-60" charset="0"/>
                <a:ea typeface="Arial" pitchFamily="-60" charset="0"/>
                <a:cs typeface="Arial" pitchFamily="-60" charset="0"/>
              </a:rPr>
              <a:t> suggested that heart attack patients tended to have strongly aggressive behavior. Flanders Dunbar, who introduced the term “psychosomatic” into American medicine, characterized such individuals as being authoritarian with an intense drive to achieve unrealistic goals. </a:t>
            </a:r>
          </a:p>
          <a:p>
            <a:pPr marL="0" indent="0" algn="just">
              <a:spcBef>
                <a:spcPct val="0"/>
              </a:spcBef>
              <a:buFont typeface="Arial" pitchFamily="-60" charset="0"/>
              <a:buNone/>
            </a:pPr>
            <a:endParaRPr lang="en-US" sz="8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1940’s - Fierce ambition and compulsiveness to achieve power and prestige were emphasized by subsequent investigators, and the rising incidence of coronary heart disease in England was attributed to increased job stress.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a:xfrm>
            <a:off x="457200" y="0"/>
            <a:ext cx="8229600" cy="1206500"/>
          </a:xfrm>
        </p:spPr>
        <p:txBody>
          <a:bodyPr/>
          <a:lstStyle/>
          <a:p>
            <a:r>
              <a:rPr lang="en-US" sz="4000" b="1" smtClean="0">
                <a:solidFill>
                  <a:srgbClr val="FF0000"/>
                </a:solidFill>
              </a:rPr>
              <a:t>TYPE A CORONARY PRONE BEHAVIOR</a:t>
            </a:r>
          </a:p>
        </p:txBody>
      </p:sp>
      <p:sp>
        <p:nvSpPr>
          <p:cNvPr id="87042" name="Content Placeholder 2"/>
          <p:cNvSpPr>
            <a:spLocks noGrp="1"/>
          </p:cNvSpPr>
          <p:nvPr>
            <p:ph idx="1"/>
          </p:nvPr>
        </p:nvSpPr>
        <p:spPr>
          <a:xfrm>
            <a:off x="457200" y="1206500"/>
            <a:ext cx="8229600" cy="5651500"/>
          </a:xfrm>
        </p:spPr>
        <p:txBody>
          <a:bodyPr/>
          <a:lstStyle/>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All of these physicians were describing different traits of Type A behavior, a term coined by Mike Friedman and Ray </a:t>
            </a:r>
            <a:r>
              <a:rPr lang="en-US" sz="2000" dirty="0" err="1" smtClean="0">
                <a:solidFill>
                  <a:srgbClr val="FFFF00"/>
                </a:solidFill>
                <a:latin typeface="Arial" pitchFamily="-60" charset="0"/>
                <a:ea typeface="Arial" pitchFamily="-60" charset="0"/>
                <a:cs typeface="Arial" pitchFamily="-60" charset="0"/>
              </a:rPr>
              <a:t>Rosenman</a:t>
            </a:r>
            <a:r>
              <a:rPr lang="en-US" sz="2000" dirty="0" smtClean="0">
                <a:solidFill>
                  <a:srgbClr val="FFFF00"/>
                </a:solidFill>
                <a:latin typeface="Arial" pitchFamily="-60" charset="0"/>
                <a:ea typeface="Arial" pitchFamily="-60" charset="0"/>
                <a:cs typeface="Arial" pitchFamily="-60" charset="0"/>
              </a:rPr>
              <a:t> in 1950. Type A’s tend to be very competitive and are usually in a hurry, so they eat, talk, and do most other activities as quickly as possible. They generally try to do too many things at the same time, are frequently concerned with what they are going to do next, and are often so preoccupied with work that they tend to have few other interests.</a:t>
            </a:r>
          </a:p>
          <a:p>
            <a:pPr marL="0" indent="0" algn="just">
              <a:spcBef>
                <a:spcPct val="0"/>
              </a:spcBef>
              <a:buFont typeface="Arial" pitchFamily="-60" charset="0"/>
              <a:buNone/>
            </a:pPr>
            <a:endParaRPr lang="en-US" sz="20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 Around the same time, Stewart Wolf independently noted that coronary disease was often due to the constant striving to achieve unrealistic goals and that even when successful, such individuals were unable to relax or enjoy the satisfaction of their labors. He called this the "Sisyphus Syndrome", since in Greek mythology, Sisyphus had been condemned to roll a huge boulder up a hill, which, as soon as it reached the top, always rolled back down to the bottom, and he was repeatedly forced to start all over again. Type A has been acknowledged by the NIH to be as powerful a predictor of heart attacks as cholesterol or any other risk factor.  </a:t>
            </a:r>
          </a:p>
          <a:p>
            <a:pPr marL="0" indent="0" algn="just">
              <a:spcBef>
                <a:spcPct val="0"/>
              </a:spcBef>
            </a:pPr>
            <a:endParaRPr lang="en-US" sz="2000" dirty="0" smtClean="0">
              <a:solidFill>
                <a:srgbClr val="FFFF00"/>
              </a:solidFill>
              <a:latin typeface="Arial" pitchFamily="-60" charset="0"/>
              <a:ea typeface="Arial" pitchFamily="-60" charset="0"/>
              <a:cs typeface="Arial" pitchFamily="-60"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a:xfrm>
            <a:off x="457200" y="0"/>
            <a:ext cx="8229600" cy="1206500"/>
          </a:xfrm>
        </p:spPr>
        <p:txBody>
          <a:bodyPr/>
          <a:lstStyle/>
          <a:p>
            <a:r>
              <a:rPr lang="en-US" sz="4000" b="1" dirty="0" smtClean="0">
                <a:solidFill>
                  <a:srgbClr val="FF0000"/>
                </a:solidFill>
              </a:rPr>
              <a:t>TYPE D "DISTRESSSED" PERSONALITY</a:t>
            </a:r>
          </a:p>
        </p:txBody>
      </p:sp>
      <p:sp>
        <p:nvSpPr>
          <p:cNvPr id="87042" name="Content Placeholder 2"/>
          <p:cNvSpPr>
            <a:spLocks noGrp="1"/>
          </p:cNvSpPr>
          <p:nvPr>
            <p:ph idx="1"/>
          </p:nvPr>
        </p:nvSpPr>
        <p:spPr>
          <a:xfrm>
            <a:off x="457200" y="1206500"/>
            <a:ext cx="8229600" cy="5651500"/>
          </a:xfrm>
        </p:spPr>
        <p:txBody>
          <a:bodyPr/>
          <a:lstStyle/>
          <a:p>
            <a:pPr marL="0" indent="0" algn="just">
              <a:spcBef>
                <a:spcPct val="0"/>
              </a:spcBef>
              <a:buNone/>
            </a:pPr>
            <a:r>
              <a:rPr lang="en-US" sz="2000" dirty="0" smtClean="0">
                <a:solidFill>
                  <a:srgbClr val="FFFF00"/>
                </a:solidFill>
                <a:latin typeface="Arial" pitchFamily="-60" charset="0"/>
                <a:ea typeface="Arial" pitchFamily="-60" charset="0"/>
                <a:cs typeface="Arial" pitchFamily="-60" charset="0"/>
              </a:rPr>
              <a:t>Type D personality was first defined in 1996 by John </a:t>
            </a:r>
            <a:r>
              <a:rPr lang="en-US" sz="2000" dirty="0" err="1" smtClean="0">
                <a:solidFill>
                  <a:srgbClr val="FFFF00"/>
                </a:solidFill>
                <a:latin typeface="Arial" pitchFamily="-60" charset="0"/>
                <a:ea typeface="Arial" pitchFamily="-60" charset="0"/>
                <a:cs typeface="Arial" pitchFamily="-60" charset="0"/>
              </a:rPr>
              <a:t>Denollet</a:t>
            </a:r>
            <a:r>
              <a:rPr lang="en-US" sz="2000" dirty="0" smtClean="0">
                <a:solidFill>
                  <a:srgbClr val="FFFF00"/>
                </a:solidFill>
                <a:latin typeface="Arial" pitchFamily="-60" charset="0"/>
                <a:ea typeface="Arial" pitchFamily="-60" charset="0"/>
                <a:cs typeface="Arial" pitchFamily="-60" charset="0"/>
              </a:rPr>
              <a:t> to describe people who are frequently gripped by feelings of negativity, depression, anxiety, stress, anger, and loneliness. Such individuals worry excessively, usually expect the worst of everything, and suffer from low esteem and an inability to socialize. Type Ds are often tense, prone to anger and tend not to share their feeling with others for fear of rejection. It is estimated that twenty percent of healthy Americans fall into this category as are 36 to 50 percent of heart attack patients.</a:t>
            </a:r>
          </a:p>
          <a:p>
            <a:pPr marL="0" indent="0" algn="just">
              <a:spcBef>
                <a:spcPct val="0"/>
              </a:spcBef>
              <a:buNone/>
            </a:pPr>
            <a:endParaRPr lang="en-US" sz="2000" dirty="0" smtClean="0">
              <a:solidFill>
                <a:srgbClr val="FFFF00"/>
              </a:solidFill>
              <a:latin typeface="Arial" pitchFamily="-60" charset="0"/>
              <a:ea typeface="Arial" pitchFamily="-60" charset="0"/>
              <a:cs typeface="Arial" pitchFamily="-60" charset="0"/>
            </a:endParaRPr>
          </a:p>
          <a:p>
            <a:pPr marL="0" indent="0" algn="just">
              <a:spcBef>
                <a:spcPct val="0"/>
              </a:spcBef>
              <a:buNone/>
            </a:pPr>
            <a:r>
              <a:rPr lang="en-US" sz="2000" dirty="0" smtClean="0">
                <a:solidFill>
                  <a:srgbClr val="FFFF00"/>
                </a:solidFill>
                <a:latin typeface="Arial" pitchFamily="-60" charset="0"/>
                <a:ea typeface="Arial" pitchFamily="-60" charset="0"/>
                <a:cs typeface="Arial" pitchFamily="-60" charset="0"/>
              </a:rPr>
              <a:t>An article in the current issue of </a:t>
            </a:r>
            <a:r>
              <a:rPr lang="en-US" sz="2000" i="1" dirty="0" smtClean="0">
                <a:solidFill>
                  <a:srgbClr val="FFFF00"/>
                </a:solidFill>
                <a:latin typeface="Arial" pitchFamily="-60" charset="0"/>
                <a:ea typeface="Arial" pitchFamily="-60" charset="0"/>
                <a:cs typeface="Arial" pitchFamily="-60" charset="0"/>
              </a:rPr>
              <a:t>Circulation</a:t>
            </a:r>
            <a:r>
              <a:rPr lang="en-US" sz="2000" dirty="0" smtClean="0">
                <a:solidFill>
                  <a:srgbClr val="FFFF00"/>
                </a:solidFill>
                <a:latin typeface="Arial" pitchFamily="-60" charset="0"/>
                <a:ea typeface="Arial" pitchFamily="-60" charset="0"/>
                <a:cs typeface="Arial" pitchFamily="-60" charset="0"/>
              </a:rPr>
              <a:t> that reviewed 49 studies involving over 6,000 patients concluded that a Type D personality increased risk for future cardiac problems 3.7-fold compared to more contented, optimistic controls. Type D is associated with a 4-fold increased risk of mortality, recurrent MI, or sudden cardiac death, independently of traditional risk factors such as disease severity. Type D personality can be assessed using the Type D Scale, a validated 14-item questionnaire.</a:t>
            </a:r>
          </a:p>
          <a:p>
            <a:pPr marL="0" indent="0" algn="just">
              <a:spcBef>
                <a:spcPct val="0"/>
              </a:spcBef>
              <a:buNone/>
            </a:pPr>
            <a:endParaRPr lang="en-US" sz="20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r>
              <a:rPr lang="en-US" sz="2000" dirty="0" smtClean="0">
                <a:solidFill>
                  <a:srgbClr val="FFFF00"/>
                </a:solidFill>
                <a:latin typeface="Arial" pitchFamily="-60" charset="0"/>
                <a:ea typeface="Arial" pitchFamily="-60" charset="0"/>
                <a:cs typeface="Arial" pitchFamily="-60" charset="0"/>
              </a:rPr>
              <a:t>.  </a:t>
            </a:r>
          </a:p>
          <a:p>
            <a:pPr marL="0" indent="0" algn="just">
              <a:spcBef>
                <a:spcPct val="0"/>
              </a:spcBef>
            </a:pPr>
            <a:endParaRPr lang="en-US" sz="2000" dirty="0" smtClean="0">
              <a:solidFill>
                <a:srgbClr val="FFFF00"/>
              </a:solidFill>
              <a:latin typeface="Arial" pitchFamily="-60" charset="0"/>
              <a:ea typeface="Arial" pitchFamily="-60" charset="0"/>
              <a:cs typeface="Arial" pitchFamily="-60"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 Box 2"/>
          <p:cNvSpPr txBox="1">
            <a:spLocks noChangeArrowheads="1"/>
          </p:cNvSpPr>
          <p:nvPr/>
        </p:nvSpPr>
        <p:spPr bwMode="auto">
          <a:xfrm>
            <a:off x="228600" y="304800"/>
            <a:ext cx="8915400" cy="641350"/>
          </a:xfrm>
          <a:prstGeom prst="rect">
            <a:avLst/>
          </a:prstGeom>
          <a:noFill/>
          <a:ln w="9525">
            <a:noFill/>
            <a:miter lim="800000"/>
            <a:headEnd/>
            <a:tailEnd/>
          </a:ln>
        </p:spPr>
        <p:txBody>
          <a:bodyPr>
            <a:prstTxWarp prst="textNoShape">
              <a:avLst/>
            </a:prstTxWarp>
            <a:spAutoFit/>
          </a:bodyPr>
          <a:lstStyle/>
          <a:p>
            <a:pPr algn="ctr">
              <a:spcBef>
                <a:spcPct val="50000"/>
              </a:spcBef>
              <a:defRPr/>
            </a:pPr>
            <a:r>
              <a:rPr lang="en-US" sz="3600" b="1" dirty="0">
                <a:solidFill>
                  <a:srgbClr val="FF0000"/>
                </a:solidFill>
                <a:latin typeface="+mj-lt"/>
                <a:ea typeface="Times" pitchFamily="-60" charset="0"/>
                <a:cs typeface="Times" pitchFamily="-60" charset="0"/>
              </a:rPr>
              <a:t>STRESS AND CORONARY HEART DISEASE</a:t>
            </a:r>
          </a:p>
        </p:txBody>
      </p:sp>
      <p:sp>
        <p:nvSpPr>
          <p:cNvPr id="89090" name="Line 3"/>
          <p:cNvSpPr>
            <a:spLocks noChangeShapeType="1"/>
          </p:cNvSpPr>
          <p:nvPr/>
        </p:nvSpPr>
        <p:spPr bwMode="auto">
          <a:xfrm>
            <a:off x="838200" y="762000"/>
            <a:ext cx="7239000" cy="0"/>
          </a:xfrm>
          <a:prstGeom prst="line">
            <a:avLst/>
          </a:prstGeom>
          <a:noFill/>
          <a:ln w="9525">
            <a:solidFill>
              <a:srgbClr val="FFFF66"/>
            </a:solidFill>
            <a:round/>
            <a:headEnd/>
            <a:tailEnd/>
          </a:ln>
        </p:spPr>
        <p:txBody>
          <a:bodyPr wrap="none" anchor="ctr">
            <a:prstTxWarp prst="textNoShape">
              <a:avLst/>
            </a:prstTxWarp>
          </a:bodyPr>
          <a:lstStyle/>
          <a:p>
            <a:endParaRPr lang="en-US"/>
          </a:p>
        </p:txBody>
      </p:sp>
      <p:sp>
        <p:nvSpPr>
          <p:cNvPr id="89091" name="Text Box 4"/>
          <p:cNvSpPr txBox="1">
            <a:spLocks noChangeArrowheads="1"/>
          </p:cNvSpPr>
          <p:nvPr/>
        </p:nvSpPr>
        <p:spPr bwMode="auto">
          <a:xfrm>
            <a:off x="393700" y="838200"/>
            <a:ext cx="8369300" cy="5568950"/>
          </a:xfrm>
          <a:prstGeom prst="rect">
            <a:avLst/>
          </a:prstGeom>
          <a:noFill/>
          <a:ln w="9525">
            <a:noFill/>
            <a:miter lim="800000"/>
            <a:headEnd/>
            <a:tailEnd/>
          </a:ln>
        </p:spPr>
        <p:txBody>
          <a:bodyPr>
            <a:prstTxWarp prst="textNoShape">
              <a:avLst/>
            </a:prstTxWarp>
            <a:spAutoFit/>
          </a:bodyPr>
          <a:lstStyle/>
          <a:p>
            <a:pPr marL="457200" indent="-457200" algn="just">
              <a:buFont typeface="Wingdings" pitchFamily="-60" charset="2"/>
              <a:buChar char="u"/>
            </a:pPr>
            <a:endParaRPr lang="en-US" dirty="0">
              <a:solidFill>
                <a:schemeClr val="bg1"/>
              </a:solidFill>
              <a:latin typeface="Calibri" pitchFamily="-60" charset="0"/>
              <a:ea typeface="Times" pitchFamily="-60" charset="0"/>
              <a:cs typeface="Times" pitchFamily="-60" charset="0"/>
            </a:endParaRPr>
          </a:p>
          <a:p>
            <a:pPr marL="457200" indent="-457200" algn="just">
              <a:buFont typeface="Wingdings" pitchFamily="-60" charset="2"/>
              <a:buChar char="u"/>
            </a:pPr>
            <a:r>
              <a:rPr lang="en-US" dirty="0">
                <a:solidFill>
                  <a:srgbClr val="FFFF00"/>
                </a:solidFill>
                <a:ea typeface="Times" pitchFamily="-60" charset="0"/>
                <a:cs typeface="Times" pitchFamily="-60" charset="0"/>
              </a:rPr>
              <a:t>Stress contributes to and/or aggravates the Framingham risk factors of cholesterol, smoking, hypertension, diabetes and obesity.  </a:t>
            </a:r>
          </a:p>
          <a:p>
            <a:pPr marL="457200" indent="-457200" algn="just">
              <a:buFont typeface="Wingdings" pitchFamily="-60" charset="2"/>
              <a:buChar char="u"/>
            </a:pPr>
            <a:endParaRPr lang="en-US" dirty="0">
              <a:solidFill>
                <a:srgbClr val="FFFF00"/>
              </a:solidFill>
              <a:ea typeface="Times" pitchFamily="-60" charset="0"/>
              <a:cs typeface="Times" pitchFamily="-60" charset="0"/>
            </a:endParaRPr>
          </a:p>
          <a:p>
            <a:pPr marL="457200" indent="-457200" algn="just">
              <a:buFont typeface="Wingdings" pitchFamily="-60" charset="2"/>
              <a:buChar char="u"/>
            </a:pPr>
            <a:r>
              <a:rPr lang="en-US" dirty="0">
                <a:solidFill>
                  <a:srgbClr val="FFFF00"/>
                </a:solidFill>
                <a:ea typeface="Times" pitchFamily="-60" charset="0"/>
                <a:cs typeface="Times" pitchFamily="-60" charset="0"/>
              </a:rPr>
              <a:t>Stressful life change events, depression, anxiety, Type A behavior and hostility have all been linked to an increased incidence of coronary events.</a:t>
            </a:r>
          </a:p>
          <a:p>
            <a:pPr marL="457200" indent="-457200" algn="just">
              <a:buFont typeface="Wingdings" pitchFamily="-60" charset="2"/>
              <a:buChar char="u"/>
            </a:pPr>
            <a:endParaRPr lang="en-US" dirty="0">
              <a:solidFill>
                <a:srgbClr val="FFFF00"/>
              </a:solidFill>
              <a:ea typeface="Times" pitchFamily="-60" charset="0"/>
              <a:cs typeface="Times" pitchFamily="-60" charset="0"/>
            </a:endParaRPr>
          </a:p>
          <a:p>
            <a:pPr marL="457200" indent="-457200" algn="just">
              <a:buFont typeface="Wingdings" pitchFamily="-60" charset="2"/>
              <a:buChar char="u"/>
            </a:pPr>
            <a:r>
              <a:rPr lang="en-US" dirty="0">
                <a:solidFill>
                  <a:srgbClr val="FFFF00"/>
                </a:solidFill>
                <a:ea typeface="Times" pitchFamily="-60" charset="0"/>
                <a:cs typeface="Times" pitchFamily="-60" charset="0"/>
              </a:rPr>
              <a:t>Stress causes coronary vasoconstriction as well as an increase in platelet stickiness and aggregation that promote clot formation.</a:t>
            </a:r>
          </a:p>
          <a:p>
            <a:pPr marL="457200" indent="-457200" algn="just">
              <a:buFont typeface="Wingdings" pitchFamily="-60" charset="2"/>
              <a:buChar char="u"/>
            </a:pPr>
            <a:endParaRPr lang="en-US" dirty="0">
              <a:solidFill>
                <a:srgbClr val="FFFF00"/>
              </a:solidFill>
              <a:ea typeface="Times" pitchFamily="-60" charset="0"/>
              <a:cs typeface="Times" pitchFamily="-60" charset="0"/>
            </a:endParaRPr>
          </a:p>
          <a:p>
            <a:pPr marL="457200" indent="-457200" algn="just">
              <a:buFont typeface="Wingdings" pitchFamily="-60" charset="2"/>
              <a:buChar char="u"/>
            </a:pPr>
            <a:r>
              <a:rPr lang="en-US" dirty="0">
                <a:solidFill>
                  <a:srgbClr val="FFFF00"/>
                </a:solidFill>
                <a:ea typeface="Times" pitchFamily="-60" charset="0"/>
                <a:cs typeface="Times" pitchFamily="-60" charset="0"/>
              </a:rPr>
              <a:t>Stress increases levels of </a:t>
            </a:r>
            <a:r>
              <a:rPr lang="en-US" dirty="0" err="1">
                <a:solidFill>
                  <a:srgbClr val="FFFF00"/>
                </a:solidFill>
                <a:ea typeface="Times" pitchFamily="-60" charset="0"/>
                <a:cs typeface="Times" pitchFamily="-60" charset="0"/>
              </a:rPr>
              <a:t>homocysteine</a:t>
            </a:r>
            <a:r>
              <a:rPr lang="en-US" dirty="0">
                <a:solidFill>
                  <a:srgbClr val="FFFF00"/>
                </a:solidFill>
                <a:ea typeface="Times" pitchFamily="-60" charset="0"/>
                <a:cs typeface="Times" pitchFamily="-60" charset="0"/>
              </a:rPr>
              <a:t>, fibrinogen and CRP, all of which predict coronary heart disease. </a:t>
            </a:r>
            <a:endParaRPr lang="en-US" sz="2000" dirty="0">
              <a:solidFill>
                <a:schemeClr val="bg1"/>
              </a:solidFill>
              <a:latin typeface="Calibri" pitchFamily="-60" charset="0"/>
              <a:ea typeface="Times" pitchFamily="-60" charset="0"/>
              <a:cs typeface="Times" pitchFamily="-60"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 Box 2"/>
          <p:cNvSpPr txBox="1">
            <a:spLocks noChangeArrowheads="1"/>
          </p:cNvSpPr>
          <p:nvPr/>
        </p:nvSpPr>
        <p:spPr bwMode="auto">
          <a:xfrm>
            <a:off x="228600" y="304800"/>
            <a:ext cx="8915400" cy="641350"/>
          </a:xfrm>
          <a:prstGeom prst="rect">
            <a:avLst/>
          </a:prstGeom>
          <a:noFill/>
          <a:ln w="9525">
            <a:noFill/>
            <a:miter lim="800000"/>
            <a:headEnd/>
            <a:tailEnd/>
          </a:ln>
        </p:spPr>
        <p:txBody>
          <a:bodyPr>
            <a:prstTxWarp prst="textNoShape">
              <a:avLst/>
            </a:prstTxWarp>
            <a:spAutoFit/>
          </a:bodyPr>
          <a:lstStyle/>
          <a:p>
            <a:pPr algn="ctr">
              <a:spcBef>
                <a:spcPct val="50000"/>
              </a:spcBef>
              <a:defRPr/>
            </a:pPr>
            <a:r>
              <a:rPr lang="en-US" sz="3600" b="1" dirty="0">
                <a:solidFill>
                  <a:srgbClr val="FF0000"/>
                </a:solidFill>
                <a:latin typeface="+mj-lt"/>
                <a:ea typeface="Times" pitchFamily="-60" charset="0"/>
                <a:cs typeface="Times" pitchFamily="-60" charset="0"/>
              </a:rPr>
              <a:t>STRESS AND CORONARY HEART DISEASE</a:t>
            </a:r>
          </a:p>
        </p:txBody>
      </p:sp>
      <p:sp>
        <p:nvSpPr>
          <p:cNvPr id="91138" name="Line 3"/>
          <p:cNvSpPr>
            <a:spLocks noChangeShapeType="1"/>
          </p:cNvSpPr>
          <p:nvPr/>
        </p:nvSpPr>
        <p:spPr bwMode="auto">
          <a:xfrm>
            <a:off x="1219200" y="762000"/>
            <a:ext cx="7239000" cy="0"/>
          </a:xfrm>
          <a:prstGeom prst="line">
            <a:avLst/>
          </a:prstGeom>
          <a:noFill/>
          <a:ln w="9525">
            <a:solidFill>
              <a:srgbClr val="FFFF66"/>
            </a:solidFill>
            <a:round/>
            <a:headEnd/>
            <a:tailEnd/>
          </a:ln>
        </p:spPr>
        <p:txBody>
          <a:bodyPr wrap="none" anchor="ctr">
            <a:prstTxWarp prst="textNoShape">
              <a:avLst/>
            </a:prstTxWarp>
          </a:bodyPr>
          <a:lstStyle/>
          <a:p>
            <a:endParaRPr lang="en-US"/>
          </a:p>
        </p:txBody>
      </p:sp>
      <p:sp>
        <p:nvSpPr>
          <p:cNvPr id="91139" name="Text Box 4"/>
          <p:cNvSpPr txBox="1">
            <a:spLocks noChangeArrowheads="1"/>
          </p:cNvSpPr>
          <p:nvPr/>
        </p:nvSpPr>
        <p:spPr bwMode="auto">
          <a:xfrm>
            <a:off x="228600" y="1193800"/>
            <a:ext cx="8661400" cy="5568950"/>
          </a:xfrm>
          <a:prstGeom prst="rect">
            <a:avLst/>
          </a:prstGeom>
          <a:noFill/>
          <a:ln w="9525">
            <a:noFill/>
            <a:miter lim="800000"/>
            <a:headEnd/>
            <a:tailEnd/>
          </a:ln>
        </p:spPr>
        <p:txBody>
          <a:bodyPr>
            <a:prstTxWarp prst="textNoShape">
              <a:avLst/>
            </a:prstTxWarp>
            <a:spAutoFit/>
          </a:bodyPr>
          <a:lstStyle/>
          <a:p>
            <a:pPr marL="457200" indent="-457200" algn="just">
              <a:buFont typeface="Wingdings" pitchFamily="-60" charset="2"/>
              <a:buChar char="u"/>
            </a:pPr>
            <a:r>
              <a:rPr lang="en-US" dirty="0">
                <a:solidFill>
                  <a:srgbClr val="FFFF00"/>
                </a:solidFill>
                <a:ea typeface="Times" pitchFamily="-60" charset="0"/>
                <a:cs typeface="Times" pitchFamily="-60" charset="0"/>
              </a:rPr>
              <a:t>Stress can precipitate and worsen congestive heart failure.</a:t>
            </a:r>
          </a:p>
          <a:p>
            <a:pPr marL="457200" indent="-457200" algn="just">
              <a:buFont typeface="Wingdings" pitchFamily="-60" charset="2"/>
              <a:buChar char="u"/>
            </a:pPr>
            <a:endParaRPr lang="en-US" dirty="0">
              <a:solidFill>
                <a:srgbClr val="FFFF00"/>
              </a:solidFill>
              <a:ea typeface="Times" pitchFamily="-60" charset="0"/>
              <a:cs typeface="Times" pitchFamily="-60" charset="0"/>
            </a:endParaRPr>
          </a:p>
          <a:p>
            <a:pPr marL="457200" indent="-457200" algn="just">
              <a:buFont typeface="Wingdings" pitchFamily="-60" charset="2"/>
              <a:buChar char="u"/>
            </a:pPr>
            <a:r>
              <a:rPr lang="en-US" dirty="0">
                <a:solidFill>
                  <a:srgbClr val="FFFF00"/>
                </a:solidFill>
                <a:ea typeface="Times" pitchFamily="-60" charset="0"/>
                <a:cs typeface="Times" pitchFamily="-60" charset="0"/>
              </a:rPr>
              <a:t>Stress causes </a:t>
            </a:r>
            <a:r>
              <a:rPr lang="en-US" dirty="0" err="1">
                <a:solidFill>
                  <a:srgbClr val="FFFF00"/>
                </a:solidFill>
                <a:ea typeface="Times" pitchFamily="-60" charset="0"/>
                <a:cs typeface="Times" pitchFamily="-60" charset="0"/>
              </a:rPr>
              <a:t>Takotsubo</a:t>
            </a:r>
            <a:r>
              <a:rPr lang="en-US" dirty="0">
                <a:solidFill>
                  <a:srgbClr val="FFFF00"/>
                </a:solidFill>
                <a:ea typeface="Times" pitchFamily="-60" charset="0"/>
                <a:cs typeface="Times" pitchFamily="-60" charset="0"/>
              </a:rPr>
              <a:t> </a:t>
            </a:r>
            <a:r>
              <a:rPr lang="en-US" dirty="0" err="1">
                <a:solidFill>
                  <a:srgbClr val="FFFF00"/>
                </a:solidFill>
                <a:ea typeface="Times" pitchFamily="-60" charset="0"/>
                <a:cs typeface="Times" pitchFamily="-60" charset="0"/>
              </a:rPr>
              <a:t>cardiomyopathy</a:t>
            </a:r>
            <a:r>
              <a:rPr lang="en-US" dirty="0">
                <a:solidFill>
                  <a:srgbClr val="FFFF00"/>
                </a:solidFill>
                <a:ea typeface="Times" pitchFamily="-60" charset="0"/>
                <a:cs typeface="Times" pitchFamily="-60" charset="0"/>
              </a:rPr>
              <a:t>, also referred to as Broken Heart Syndrome. This “myocardial stunning” is due to severe left ventricular contractile dysfunction that frequently mimics a massive myocardial infarction.  </a:t>
            </a:r>
          </a:p>
          <a:p>
            <a:pPr marL="457200" indent="-457200" algn="just">
              <a:buFont typeface="Wingdings" pitchFamily="-60" charset="2"/>
              <a:buChar char="u"/>
            </a:pPr>
            <a:endParaRPr lang="en-US" dirty="0">
              <a:solidFill>
                <a:srgbClr val="FFFF00"/>
              </a:solidFill>
              <a:ea typeface="Times" pitchFamily="-60" charset="0"/>
              <a:cs typeface="Times" pitchFamily="-60" charset="0"/>
            </a:endParaRPr>
          </a:p>
          <a:p>
            <a:pPr marL="457200" indent="-457200" algn="just">
              <a:buFont typeface="Wingdings" pitchFamily="-60" charset="2"/>
              <a:buChar char="u"/>
            </a:pPr>
            <a:r>
              <a:rPr lang="en-US" dirty="0">
                <a:solidFill>
                  <a:srgbClr val="FFFF00"/>
                </a:solidFill>
                <a:ea typeface="Times" pitchFamily="-60" charset="0"/>
                <a:cs typeface="Times" pitchFamily="-60" charset="0"/>
              </a:rPr>
              <a:t>Stress causes </a:t>
            </a:r>
            <a:r>
              <a:rPr lang="en-US" dirty="0" err="1">
                <a:solidFill>
                  <a:srgbClr val="FFFF00"/>
                </a:solidFill>
                <a:ea typeface="Times" pitchFamily="-60" charset="0"/>
                <a:cs typeface="Times" pitchFamily="-60" charset="0"/>
              </a:rPr>
              <a:t>atrial</a:t>
            </a:r>
            <a:r>
              <a:rPr lang="en-US" dirty="0">
                <a:solidFill>
                  <a:srgbClr val="FFFF00"/>
                </a:solidFill>
                <a:ea typeface="Times" pitchFamily="-60" charset="0"/>
                <a:cs typeface="Times" pitchFamily="-60" charset="0"/>
              </a:rPr>
              <a:t> fibrillation, the most common sustained arrhythmia as well as ventricular fibrillation, the leading cause of sudden death. </a:t>
            </a:r>
          </a:p>
          <a:p>
            <a:pPr marL="457200" indent="-457200" algn="just">
              <a:buFont typeface="Wingdings" pitchFamily="-60" charset="2"/>
              <a:buChar char="u"/>
            </a:pPr>
            <a:endParaRPr lang="en-US" dirty="0">
              <a:solidFill>
                <a:srgbClr val="FFFF00"/>
              </a:solidFill>
              <a:ea typeface="Times" pitchFamily="-60" charset="0"/>
              <a:cs typeface="Times" pitchFamily="-60" charset="0"/>
            </a:endParaRPr>
          </a:p>
          <a:p>
            <a:pPr marL="457200" indent="-457200" algn="just">
              <a:buFont typeface="Wingdings" pitchFamily="-60" charset="2"/>
              <a:buChar char="u"/>
            </a:pPr>
            <a:r>
              <a:rPr lang="en-US" dirty="0">
                <a:solidFill>
                  <a:srgbClr val="FFFF00"/>
                </a:solidFill>
                <a:ea typeface="Times" pitchFamily="-60" charset="0"/>
                <a:cs typeface="Times" pitchFamily="-60" charset="0"/>
              </a:rPr>
              <a:t>Stress causes deep abdominal fat deposits, which secrete inflammatory cytokines that lead to insulin resistance and the cardiovascular complications of metabolic syndrome.</a:t>
            </a:r>
          </a:p>
          <a:p>
            <a:pPr marL="457200" indent="-457200" algn="just">
              <a:buFont typeface="Wingdings" pitchFamily="-60" charset="2"/>
              <a:buChar char="u"/>
            </a:pPr>
            <a:endParaRPr lang="en-US" dirty="0">
              <a:solidFill>
                <a:srgbClr val="FFFF00"/>
              </a:solidFill>
              <a:ea typeface="Times" pitchFamily="-60" charset="0"/>
              <a:cs typeface="Times" pitchFamily="-60"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 Box 2"/>
          <p:cNvSpPr txBox="1">
            <a:spLocks noChangeArrowheads="1"/>
          </p:cNvSpPr>
          <p:nvPr/>
        </p:nvSpPr>
        <p:spPr bwMode="auto">
          <a:xfrm>
            <a:off x="228600" y="304800"/>
            <a:ext cx="8915400" cy="641350"/>
          </a:xfrm>
          <a:prstGeom prst="rect">
            <a:avLst/>
          </a:prstGeom>
          <a:noFill/>
          <a:ln w="9525">
            <a:noFill/>
            <a:miter lim="800000"/>
            <a:headEnd/>
            <a:tailEnd/>
          </a:ln>
        </p:spPr>
        <p:txBody>
          <a:bodyPr>
            <a:prstTxWarp prst="textNoShape">
              <a:avLst/>
            </a:prstTxWarp>
            <a:spAutoFit/>
          </a:bodyPr>
          <a:lstStyle/>
          <a:p>
            <a:pPr algn="ctr">
              <a:spcBef>
                <a:spcPct val="50000"/>
              </a:spcBef>
              <a:defRPr/>
            </a:pPr>
            <a:r>
              <a:rPr lang="en-US" sz="3600" b="1" dirty="0">
                <a:solidFill>
                  <a:srgbClr val="FF0000"/>
                </a:solidFill>
                <a:latin typeface="+mj-lt"/>
                <a:ea typeface="Times" pitchFamily="-60" charset="0"/>
                <a:cs typeface="Times" pitchFamily="-60" charset="0"/>
              </a:rPr>
              <a:t>STRESS AND CORONARY HEART DISEASE</a:t>
            </a:r>
          </a:p>
        </p:txBody>
      </p:sp>
      <p:sp>
        <p:nvSpPr>
          <p:cNvPr id="93186" name="Line 3"/>
          <p:cNvSpPr>
            <a:spLocks noChangeShapeType="1"/>
          </p:cNvSpPr>
          <p:nvPr/>
        </p:nvSpPr>
        <p:spPr bwMode="auto">
          <a:xfrm>
            <a:off x="838200" y="762000"/>
            <a:ext cx="7239000" cy="0"/>
          </a:xfrm>
          <a:prstGeom prst="line">
            <a:avLst/>
          </a:prstGeom>
          <a:noFill/>
          <a:ln w="9525">
            <a:solidFill>
              <a:srgbClr val="FFFF66"/>
            </a:solidFill>
            <a:round/>
            <a:headEnd/>
            <a:tailEnd/>
          </a:ln>
        </p:spPr>
        <p:txBody>
          <a:bodyPr wrap="none" anchor="ctr">
            <a:prstTxWarp prst="textNoShape">
              <a:avLst/>
            </a:prstTxWarp>
          </a:bodyPr>
          <a:lstStyle/>
          <a:p>
            <a:endParaRPr lang="en-US"/>
          </a:p>
        </p:txBody>
      </p:sp>
      <p:sp>
        <p:nvSpPr>
          <p:cNvPr id="93187" name="Text Box 4"/>
          <p:cNvSpPr txBox="1">
            <a:spLocks noChangeArrowheads="1"/>
          </p:cNvSpPr>
          <p:nvPr/>
        </p:nvSpPr>
        <p:spPr bwMode="auto">
          <a:xfrm>
            <a:off x="228600" y="1193800"/>
            <a:ext cx="8483600" cy="6361113"/>
          </a:xfrm>
          <a:prstGeom prst="rect">
            <a:avLst/>
          </a:prstGeom>
          <a:noFill/>
          <a:ln w="9525">
            <a:noFill/>
            <a:miter lim="800000"/>
            <a:headEnd/>
            <a:tailEnd/>
          </a:ln>
        </p:spPr>
        <p:txBody>
          <a:bodyPr>
            <a:prstTxWarp prst="textNoShape">
              <a:avLst/>
            </a:prstTxWarp>
            <a:spAutoFit/>
          </a:bodyPr>
          <a:lstStyle/>
          <a:p>
            <a:pPr marL="457200" indent="-457200" algn="just">
              <a:buFont typeface="Wingdings" pitchFamily="-60" charset="2"/>
              <a:buChar char="u"/>
            </a:pPr>
            <a:endParaRPr lang="en-US" dirty="0">
              <a:solidFill>
                <a:srgbClr val="FFFF00"/>
              </a:solidFill>
              <a:ea typeface="Times" pitchFamily="-60" charset="0"/>
              <a:cs typeface="Times" pitchFamily="-60" charset="0"/>
            </a:endParaRPr>
          </a:p>
          <a:p>
            <a:pPr marL="457200" indent="-457200" algn="just">
              <a:buFont typeface="Wingdings" pitchFamily="-60" charset="2"/>
              <a:buChar char="u"/>
            </a:pPr>
            <a:r>
              <a:rPr lang="en-US" dirty="0">
                <a:solidFill>
                  <a:srgbClr val="FFFF00"/>
                </a:solidFill>
                <a:ea typeface="Times" pitchFamily="-60" charset="0"/>
                <a:cs typeface="Times" pitchFamily="-60" charset="0"/>
              </a:rPr>
              <a:t>Stress reduces heart rate variability, an objective and sensitive measure of coronary disease and a powerful predictor of sudden death.</a:t>
            </a:r>
          </a:p>
          <a:p>
            <a:pPr marL="457200" indent="-457200" algn="just">
              <a:buFont typeface="Wingdings" pitchFamily="-60" charset="2"/>
              <a:buChar char="u"/>
            </a:pPr>
            <a:endParaRPr lang="en-US" dirty="0">
              <a:solidFill>
                <a:srgbClr val="FFFF00"/>
              </a:solidFill>
              <a:ea typeface="Times" pitchFamily="-60" charset="0"/>
              <a:cs typeface="Times" pitchFamily="-60" charset="0"/>
            </a:endParaRPr>
          </a:p>
          <a:p>
            <a:pPr marL="457200" indent="-457200" algn="just">
              <a:buFont typeface="Wingdings" pitchFamily="-60" charset="2"/>
              <a:buChar char="u"/>
            </a:pPr>
            <a:endParaRPr lang="en-US" sz="800" dirty="0">
              <a:solidFill>
                <a:srgbClr val="FFFF00"/>
              </a:solidFill>
              <a:ea typeface="Times" pitchFamily="-60" charset="0"/>
              <a:cs typeface="Times" pitchFamily="-60" charset="0"/>
            </a:endParaRPr>
          </a:p>
          <a:p>
            <a:pPr marL="457200" indent="-457200" algn="just">
              <a:buFont typeface="Wingdings" pitchFamily="-60" charset="2"/>
              <a:buChar char="u"/>
            </a:pPr>
            <a:r>
              <a:rPr lang="en-US" dirty="0">
                <a:solidFill>
                  <a:srgbClr val="FFFF00"/>
                </a:solidFill>
                <a:ea typeface="Times" pitchFamily="-60" charset="0"/>
                <a:cs typeface="Times" pitchFamily="-60" charset="0"/>
              </a:rPr>
              <a:t>Stress reduces resistance to infections, which have increasingly been incriminated as inciting inflammation as well as destabilizing plaque by the formation of complexes that block the </a:t>
            </a:r>
            <a:r>
              <a:rPr lang="en-US" i="1" dirty="0" err="1">
                <a:solidFill>
                  <a:srgbClr val="FFFF00"/>
                </a:solidFill>
                <a:ea typeface="Times" pitchFamily="-60" charset="0"/>
                <a:cs typeface="Times" pitchFamily="-60" charset="0"/>
              </a:rPr>
              <a:t>vasa</a:t>
            </a:r>
            <a:r>
              <a:rPr lang="en-US" i="1" dirty="0">
                <a:solidFill>
                  <a:srgbClr val="FFFF00"/>
                </a:solidFill>
                <a:ea typeface="Times" pitchFamily="-60" charset="0"/>
                <a:cs typeface="Times" pitchFamily="-60" charset="0"/>
              </a:rPr>
              <a:t> </a:t>
            </a:r>
            <a:r>
              <a:rPr lang="en-US" i="1" dirty="0" err="1">
                <a:solidFill>
                  <a:srgbClr val="FFFF00"/>
                </a:solidFill>
                <a:ea typeface="Times" pitchFamily="-60" charset="0"/>
                <a:cs typeface="Times" pitchFamily="-60" charset="0"/>
              </a:rPr>
              <a:t>vasorum</a:t>
            </a:r>
            <a:r>
              <a:rPr lang="en-US" dirty="0">
                <a:solidFill>
                  <a:srgbClr val="FFFF00"/>
                </a:solidFill>
                <a:ea typeface="Times" pitchFamily="-60" charset="0"/>
                <a:cs typeface="Times" pitchFamily="-60" charset="0"/>
              </a:rPr>
              <a:t>. </a:t>
            </a:r>
          </a:p>
          <a:p>
            <a:pPr marL="457200" indent="-457200" algn="just">
              <a:buFont typeface="Wingdings" pitchFamily="-60" charset="2"/>
              <a:buChar char="u"/>
            </a:pPr>
            <a:endParaRPr lang="en-US" dirty="0">
              <a:solidFill>
                <a:srgbClr val="FFFF00"/>
              </a:solidFill>
              <a:ea typeface="Times" pitchFamily="-60" charset="0"/>
              <a:cs typeface="Times" pitchFamily="-60" charset="0"/>
            </a:endParaRPr>
          </a:p>
          <a:p>
            <a:pPr marL="457200" indent="-457200" algn="just">
              <a:buFont typeface="Wingdings" pitchFamily="-60" charset="2"/>
              <a:buChar char="u"/>
            </a:pPr>
            <a:r>
              <a:rPr lang="en-US" dirty="0">
                <a:solidFill>
                  <a:srgbClr val="FFFF00"/>
                </a:solidFill>
                <a:ea typeface="Times" pitchFamily="-60" charset="0"/>
                <a:cs typeface="Times" pitchFamily="-60" charset="0"/>
              </a:rPr>
              <a:t>Severe stress can cause myocardial infarction in the absence of significant atherosclerosis due to direct damage from </a:t>
            </a:r>
            <a:r>
              <a:rPr lang="en-US" dirty="0" err="1">
                <a:solidFill>
                  <a:srgbClr val="FFFF00"/>
                </a:solidFill>
                <a:ea typeface="Times" pitchFamily="-60" charset="0"/>
                <a:cs typeface="Times" pitchFamily="-60" charset="0"/>
              </a:rPr>
              <a:t>norepinephrine</a:t>
            </a:r>
            <a:r>
              <a:rPr lang="en-US" dirty="0">
                <a:solidFill>
                  <a:srgbClr val="FFFF00"/>
                </a:solidFill>
                <a:ea typeface="Times" pitchFamily="-60" charset="0"/>
                <a:cs typeface="Times" pitchFamily="-60" charset="0"/>
              </a:rPr>
              <a:t> secretion at nerve endings that produce a characteristic contraction band necrosis.</a:t>
            </a:r>
            <a:endParaRPr lang="en-US" sz="2000" dirty="0">
              <a:solidFill>
                <a:schemeClr val="bg1"/>
              </a:solidFill>
              <a:latin typeface="Calibri" pitchFamily="-60" charset="0"/>
              <a:ea typeface="Times" pitchFamily="-60" charset="0"/>
              <a:cs typeface="Times" pitchFamily="-60" charset="0"/>
            </a:endParaRPr>
          </a:p>
          <a:p>
            <a:pPr marL="457200" indent="-457200" algn="just">
              <a:buFont typeface="Wingdings" pitchFamily="-60" charset="2"/>
              <a:buChar char="u"/>
            </a:pPr>
            <a:endParaRPr lang="en-US" dirty="0">
              <a:solidFill>
                <a:srgbClr val="FFFF00"/>
              </a:solidFill>
              <a:ea typeface="Times" pitchFamily="-60" charset="0"/>
              <a:cs typeface="Times" pitchFamily="-60" charset="0"/>
            </a:endParaRPr>
          </a:p>
          <a:p>
            <a:pPr marL="457200" indent="-457200" algn="just">
              <a:buFont typeface="Wingdings" pitchFamily="-60" charset="2"/>
              <a:buChar char="u"/>
            </a:pPr>
            <a:endParaRPr lang="en-US" dirty="0">
              <a:solidFill>
                <a:srgbClr val="FFFF00"/>
              </a:solidFill>
              <a:ea typeface="Times" pitchFamily="-60" charset="0"/>
              <a:cs typeface="Times" pitchFamily="-60" charset="0"/>
            </a:endParaRPr>
          </a:p>
          <a:p>
            <a:pPr marL="457200" indent="-457200" algn="just"/>
            <a:endParaRPr lang="en-US" sz="2000" dirty="0">
              <a:solidFill>
                <a:schemeClr val="bg1"/>
              </a:solidFill>
              <a:latin typeface="Calibri" pitchFamily="-60" charset="0"/>
              <a:ea typeface="Times" pitchFamily="-60" charset="0"/>
              <a:cs typeface="Times" pitchFamily="-60"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1"/>
          <p:cNvPicPr>
            <a:picLocks noChangeAspect="1"/>
          </p:cNvPicPr>
          <p:nvPr/>
        </p:nvPicPr>
        <p:blipFill>
          <a:blip r:embed="rId3"/>
          <a:srcRect/>
          <a:stretch>
            <a:fillRect/>
          </a:stretch>
        </p:blipFill>
        <p:spPr bwMode="auto">
          <a:xfrm>
            <a:off x="1397000" y="1524000"/>
            <a:ext cx="6350000" cy="4775200"/>
          </a:xfrm>
          <a:prstGeom prst="rect">
            <a:avLst/>
          </a:prstGeom>
          <a:noFill/>
          <a:ln w="9525">
            <a:noFill/>
            <a:miter lim="800000"/>
            <a:headEnd/>
            <a:tailEnd/>
          </a:ln>
        </p:spPr>
      </p:pic>
      <p:sp>
        <p:nvSpPr>
          <p:cNvPr id="3" name="TextBox 2"/>
          <p:cNvSpPr txBox="1"/>
          <p:nvPr/>
        </p:nvSpPr>
        <p:spPr>
          <a:xfrm>
            <a:off x="0" y="482600"/>
            <a:ext cx="9144000" cy="641350"/>
          </a:xfrm>
          <a:prstGeom prst="rect">
            <a:avLst/>
          </a:prstGeom>
          <a:noFill/>
        </p:spPr>
        <p:txBody>
          <a:bodyPr>
            <a:spAutoFit/>
          </a:bodyPr>
          <a:lstStyle/>
          <a:p>
            <a:pPr algn="ctr">
              <a:defRPr/>
            </a:pPr>
            <a:r>
              <a:rPr lang="en-US" sz="3600" b="1" dirty="0">
                <a:solidFill>
                  <a:srgbClr val="FF0000"/>
                </a:solidFill>
                <a:latin typeface="+mj-lt"/>
              </a:rPr>
              <a:t>CONTRACTION BAND NECROSIS FROM STRESS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3"/>
          <p:cNvPicPr>
            <a:picLocks noChangeAspect="1"/>
          </p:cNvPicPr>
          <p:nvPr/>
        </p:nvPicPr>
        <p:blipFill>
          <a:blip r:embed="rId3"/>
          <a:srcRect/>
          <a:stretch>
            <a:fillRect/>
          </a:stretch>
        </p:blipFill>
        <p:spPr bwMode="auto">
          <a:xfrm>
            <a:off x="1460500" y="1168400"/>
            <a:ext cx="5934075" cy="4495800"/>
          </a:xfrm>
          <a:prstGeom prst="rect">
            <a:avLst/>
          </a:prstGeom>
          <a:noFill/>
          <a:ln w="9525">
            <a:noFill/>
            <a:miter lim="800000"/>
            <a:headEnd/>
            <a:tailEnd/>
          </a:ln>
        </p:spPr>
      </p:pic>
      <p:sp>
        <p:nvSpPr>
          <p:cNvPr id="97282" name="TextBox 4"/>
          <p:cNvSpPr txBox="1">
            <a:spLocks noChangeArrowheads="1"/>
          </p:cNvSpPr>
          <p:nvPr/>
        </p:nvSpPr>
        <p:spPr bwMode="auto">
          <a:xfrm>
            <a:off x="0" y="279400"/>
            <a:ext cx="9144000" cy="427038"/>
          </a:xfrm>
          <a:prstGeom prst="rect">
            <a:avLst/>
          </a:prstGeom>
          <a:noFill/>
          <a:ln w="9525">
            <a:noFill/>
            <a:miter lim="800000"/>
            <a:headEnd/>
            <a:tailEnd/>
          </a:ln>
        </p:spPr>
        <p:txBody>
          <a:bodyPr>
            <a:prstTxWarp prst="textNoShape">
              <a:avLst/>
            </a:prstTxWarp>
            <a:spAutoFit/>
          </a:bodyPr>
          <a:lstStyle/>
          <a:p>
            <a:pPr algn="ctr"/>
            <a:r>
              <a:rPr lang="en-US" sz="2200" b="1">
                <a:solidFill>
                  <a:srgbClr val="FF0000"/>
                </a:solidFill>
                <a:ea typeface="Arial" pitchFamily="-60" charset="0"/>
                <a:cs typeface="Arial" pitchFamily="-60" charset="0"/>
              </a:rPr>
              <a:t>STRESS MECHANISMS THAT PROMOTE ATHEROSCLEROSIS</a:t>
            </a:r>
          </a:p>
        </p:txBody>
      </p:sp>
      <p:sp>
        <p:nvSpPr>
          <p:cNvPr id="97283" name="TextBox 5"/>
          <p:cNvSpPr txBox="1">
            <a:spLocks noChangeArrowheads="1"/>
          </p:cNvSpPr>
          <p:nvPr/>
        </p:nvSpPr>
        <p:spPr bwMode="auto">
          <a:xfrm>
            <a:off x="815975" y="6032500"/>
            <a:ext cx="7735888" cy="701675"/>
          </a:xfrm>
          <a:prstGeom prst="rect">
            <a:avLst/>
          </a:prstGeom>
          <a:noFill/>
          <a:ln w="9525">
            <a:noFill/>
            <a:miter lim="800000"/>
            <a:headEnd/>
            <a:tailEnd/>
          </a:ln>
        </p:spPr>
        <p:txBody>
          <a:bodyPr>
            <a:prstTxWarp prst="textNoShape">
              <a:avLst/>
            </a:prstTxWarp>
            <a:spAutoFit/>
          </a:bodyPr>
          <a:lstStyle/>
          <a:p>
            <a:pPr algn="ctr"/>
            <a:r>
              <a:rPr lang="en-US" sz="2000">
                <a:solidFill>
                  <a:srgbClr val="FFFF00"/>
                </a:solidFill>
              </a:rPr>
              <a:t>HPA=Hypothalamic-Pituitary Adrenal Axis</a:t>
            </a:r>
          </a:p>
          <a:p>
            <a:pPr algn="ctr"/>
            <a:r>
              <a:rPr lang="en-US" sz="2000">
                <a:solidFill>
                  <a:srgbClr val="FFFF00"/>
                </a:solidFill>
              </a:rPr>
              <a:t>SNS=Sympathetic Nervous System</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457200" y="0"/>
            <a:ext cx="8229600" cy="1417638"/>
          </a:xfrm>
        </p:spPr>
        <p:txBody>
          <a:bodyPr/>
          <a:lstStyle/>
          <a:p>
            <a:r>
              <a:rPr lang="en-US" sz="2800" b="1" smtClean="0">
                <a:solidFill>
                  <a:srgbClr val="FF0000"/>
                </a:solidFill>
              </a:rPr>
              <a:t>Magnitude Of Depressive Symptoms Post Myocardial Infarction And Frequency Of Cardiovascular Deaths</a:t>
            </a:r>
          </a:p>
        </p:txBody>
      </p:sp>
      <p:pic>
        <p:nvPicPr>
          <p:cNvPr id="99330" name="Picture 3"/>
          <p:cNvPicPr>
            <a:picLocks noChangeAspect="1"/>
          </p:cNvPicPr>
          <p:nvPr/>
        </p:nvPicPr>
        <p:blipFill>
          <a:blip r:embed="rId3"/>
          <a:srcRect/>
          <a:stretch>
            <a:fillRect/>
          </a:stretch>
        </p:blipFill>
        <p:spPr bwMode="auto">
          <a:xfrm>
            <a:off x="1720850" y="1417638"/>
            <a:ext cx="5702300" cy="3941762"/>
          </a:xfrm>
          <a:prstGeom prst="rect">
            <a:avLst/>
          </a:prstGeom>
          <a:noFill/>
          <a:ln w="9525">
            <a:noFill/>
            <a:miter lim="800000"/>
            <a:headEnd/>
            <a:tailEnd/>
          </a:ln>
        </p:spPr>
      </p:pic>
      <p:sp>
        <p:nvSpPr>
          <p:cNvPr id="99331" name="TextBox 4"/>
          <p:cNvSpPr txBox="1">
            <a:spLocks noChangeArrowheads="1"/>
          </p:cNvSpPr>
          <p:nvPr/>
        </p:nvSpPr>
        <p:spPr bwMode="auto">
          <a:xfrm>
            <a:off x="652463" y="5359400"/>
            <a:ext cx="8034337" cy="1006475"/>
          </a:xfrm>
          <a:prstGeom prst="rect">
            <a:avLst/>
          </a:prstGeom>
          <a:noFill/>
          <a:ln w="9525">
            <a:noFill/>
            <a:miter lim="800000"/>
            <a:headEnd/>
            <a:tailEnd/>
          </a:ln>
        </p:spPr>
        <p:txBody>
          <a:bodyPr>
            <a:prstTxWarp prst="textNoShape">
              <a:avLst/>
            </a:prstTxWarp>
            <a:spAutoFit/>
          </a:bodyPr>
          <a:lstStyle/>
          <a:p>
            <a:r>
              <a:rPr lang="en-US" sz="2000">
                <a:solidFill>
                  <a:srgbClr val="FFFF00"/>
                </a:solidFill>
              </a:rPr>
              <a:t>BDI=Beck Depression Inventory, ranging from no depressive symptoms (BDI &lt;5) to moderate or severe (BDI ≥19).   A Correlation can be seen even with mild symptoms (BDI 5-9)</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3"/>
          <p:cNvPicPr>
            <a:picLocks noChangeAspect="1"/>
          </p:cNvPicPr>
          <p:nvPr/>
        </p:nvPicPr>
        <p:blipFill>
          <a:blip r:embed="rId3"/>
          <a:srcRect/>
          <a:stretch>
            <a:fillRect/>
          </a:stretch>
        </p:blipFill>
        <p:spPr bwMode="auto">
          <a:xfrm>
            <a:off x="1727200" y="1333500"/>
            <a:ext cx="5689600" cy="4191000"/>
          </a:xfrm>
          <a:prstGeom prst="rect">
            <a:avLst/>
          </a:prstGeom>
          <a:noFill/>
          <a:ln w="9525">
            <a:noFill/>
            <a:miter lim="800000"/>
            <a:headEnd/>
            <a:tailEnd/>
          </a:ln>
        </p:spPr>
      </p:pic>
      <p:sp>
        <p:nvSpPr>
          <p:cNvPr id="5" name="TextBox 4"/>
          <p:cNvSpPr txBox="1"/>
          <p:nvPr/>
        </p:nvSpPr>
        <p:spPr>
          <a:xfrm>
            <a:off x="0" y="558800"/>
            <a:ext cx="9144000" cy="579438"/>
          </a:xfrm>
          <a:prstGeom prst="rect">
            <a:avLst/>
          </a:prstGeom>
          <a:noFill/>
        </p:spPr>
        <p:txBody>
          <a:bodyPr>
            <a:spAutoFit/>
          </a:bodyPr>
          <a:lstStyle/>
          <a:p>
            <a:pPr algn="ctr">
              <a:defRPr/>
            </a:pPr>
            <a:r>
              <a:rPr lang="en-US" sz="3200" b="1" dirty="0">
                <a:solidFill>
                  <a:srgbClr val="FF0000"/>
                </a:solidFill>
                <a:latin typeface="+mj-lt"/>
                <a:cs typeface="Arial Black"/>
              </a:rPr>
              <a:t>FRAMINGHAM RISK FACTOR RATIOS FOR MEN</a:t>
            </a:r>
          </a:p>
        </p:txBody>
      </p:sp>
      <p:sp>
        <p:nvSpPr>
          <p:cNvPr id="101379" name="TextBox 5"/>
          <p:cNvSpPr txBox="1">
            <a:spLocks noChangeArrowheads="1"/>
          </p:cNvSpPr>
          <p:nvPr/>
        </p:nvSpPr>
        <p:spPr bwMode="auto">
          <a:xfrm>
            <a:off x="266700" y="6057900"/>
            <a:ext cx="8686800" cy="457200"/>
          </a:xfrm>
          <a:prstGeom prst="rect">
            <a:avLst/>
          </a:prstGeom>
          <a:noFill/>
          <a:ln w="9525">
            <a:noFill/>
            <a:miter lim="800000"/>
            <a:headEnd/>
            <a:tailEnd/>
          </a:ln>
        </p:spPr>
        <p:txBody>
          <a:bodyPr>
            <a:prstTxWarp prst="textNoShape">
              <a:avLst/>
            </a:prstTxWarp>
            <a:spAutoFit/>
          </a:bodyPr>
          <a:lstStyle/>
          <a:p>
            <a:pPr algn="ctr"/>
            <a:r>
              <a:rPr lang="en-US" b="1">
                <a:solidFill>
                  <a:srgbClr val="FFFF00"/>
                </a:solidFill>
                <a:ea typeface="Arial" pitchFamily="-60" charset="0"/>
                <a:cs typeface="Arial" pitchFamily="-60" charset="0"/>
              </a:rPr>
              <a:t>Clinical Depression Greater Than Standard Risk Factors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p:txBody>
          <a:bodyPr/>
          <a:lstStyle/>
          <a:p>
            <a:r>
              <a:rPr lang="en-US" sz="2400" b="1" smtClean="0">
                <a:solidFill>
                  <a:srgbClr val="FF0000"/>
                </a:solidFill>
                <a:latin typeface="Arial" pitchFamily="-60" charset="0"/>
                <a:ea typeface="Arial" pitchFamily="-60" charset="0"/>
                <a:cs typeface="Arial" pitchFamily="-60" charset="0"/>
              </a:rPr>
              <a:t>JOB STRESS AND CARDIOVASCULAR DISEASE</a:t>
            </a:r>
          </a:p>
        </p:txBody>
      </p:sp>
      <p:sp>
        <p:nvSpPr>
          <p:cNvPr id="103426" name="Content Placeholder 2"/>
          <p:cNvSpPr>
            <a:spLocks noGrp="1"/>
          </p:cNvSpPr>
          <p:nvPr>
            <p:ph idx="1"/>
          </p:nvPr>
        </p:nvSpPr>
        <p:spPr/>
        <p:txBody>
          <a:bodyPr/>
          <a:lstStyle/>
          <a:p>
            <a:endParaRPr lang="en-US"/>
          </a:p>
        </p:txBody>
      </p:sp>
      <p:pic>
        <p:nvPicPr>
          <p:cNvPr id="103427" name="Picture 3"/>
          <p:cNvPicPr>
            <a:picLocks noChangeAspect="1"/>
          </p:cNvPicPr>
          <p:nvPr/>
        </p:nvPicPr>
        <p:blipFill>
          <a:blip r:embed="rId3"/>
          <a:srcRect/>
          <a:stretch>
            <a:fillRect/>
          </a:stretch>
        </p:blipFill>
        <p:spPr bwMode="auto">
          <a:xfrm>
            <a:off x="457200" y="1417638"/>
            <a:ext cx="8229600" cy="4708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p:txBody>
          <a:bodyPr/>
          <a:lstStyle/>
          <a:p>
            <a:r>
              <a:rPr lang="en-US" sz="3200" b="1" smtClean="0">
                <a:solidFill>
                  <a:srgbClr val="FF0000"/>
                </a:solidFill>
              </a:rPr>
              <a:t>MARITAL DISCORD AND PLAQUE PROGRESSION</a:t>
            </a:r>
          </a:p>
        </p:txBody>
      </p:sp>
      <p:pic>
        <p:nvPicPr>
          <p:cNvPr id="105474" name="Picture 3"/>
          <p:cNvPicPr>
            <a:picLocks noChangeAspect="1"/>
          </p:cNvPicPr>
          <p:nvPr/>
        </p:nvPicPr>
        <p:blipFill>
          <a:blip r:embed="rId3"/>
          <a:srcRect/>
          <a:stretch>
            <a:fillRect/>
          </a:stretch>
        </p:blipFill>
        <p:spPr bwMode="auto">
          <a:xfrm>
            <a:off x="314325" y="1863725"/>
            <a:ext cx="8686800" cy="3297238"/>
          </a:xfrm>
          <a:prstGeom prst="rect">
            <a:avLst/>
          </a:prstGeom>
          <a:noFill/>
          <a:ln w="9525">
            <a:noFill/>
            <a:miter lim="800000"/>
            <a:headEnd/>
            <a:tailEnd/>
          </a:ln>
        </p:spPr>
      </p:pic>
      <p:sp>
        <p:nvSpPr>
          <p:cNvPr id="105475" name="TextBox 4"/>
          <p:cNvSpPr txBox="1">
            <a:spLocks noChangeArrowheads="1"/>
          </p:cNvSpPr>
          <p:nvPr/>
        </p:nvSpPr>
        <p:spPr bwMode="auto">
          <a:xfrm>
            <a:off x="733425" y="5335588"/>
            <a:ext cx="8121650" cy="1368425"/>
          </a:xfrm>
          <a:prstGeom prst="rect">
            <a:avLst/>
          </a:prstGeom>
          <a:noFill/>
          <a:ln w="9525">
            <a:noFill/>
            <a:miter lim="800000"/>
            <a:headEnd/>
            <a:tailEnd/>
          </a:ln>
        </p:spPr>
        <p:txBody>
          <a:bodyPr>
            <a:prstTxWarp prst="textNoShape">
              <a:avLst/>
            </a:prstTxWarp>
            <a:spAutoFit/>
          </a:bodyPr>
          <a:lstStyle/>
          <a:p>
            <a:pPr algn="just"/>
            <a:r>
              <a:rPr lang="en-US" sz="1400">
                <a:solidFill>
                  <a:srgbClr val="FFFF00"/>
                </a:solidFill>
                <a:ea typeface="Arial" pitchFamily="-60" charset="0"/>
                <a:cs typeface="Arial" pitchFamily="-60" charset="0"/>
              </a:rPr>
              <a:t>Postmenopausal females with satisfying marriages </a:t>
            </a:r>
            <a:r>
              <a:rPr lang="en-US" sz="1400" b="1">
                <a:solidFill>
                  <a:srgbClr val="FFFF00"/>
                </a:solidFill>
                <a:ea typeface="Arial" pitchFamily="-60" charset="0"/>
                <a:cs typeface="Arial" pitchFamily="-60" charset="0"/>
              </a:rPr>
              <a:t>(left of each panel)</a:t>
            </a:r>
            <a:r>
              <a:rPr lang="en-US" sz="1400">
                <a:solidFill>
                  <a:srgbClr val="FFFF00"/>
                </a:solidFill>
                <a:ea typeface="Arial" pitchFamily="-60" charset="0"/>
                <a:cs typeface="Arial" pitchFamily="-60" charset="0"/>
              </a:rPr>
              <a:t>, unmarried </a:t>
            </a:r>
            <a:r>
              <a:rPr lang="en-US" sz="1400" b="1">
                <a:solidFill>
                  <a:srgbClr val="FFFF00"/>
                </a:solidFill>
                <a:ea typeface="Arial" pitchFamily="-60" charset="0"/>
                <a:cs typeface="Arial" pitchFamily="-60" charset="0"/>
              </a:rPr>
              <a:t>(middle of each panel)</a:t>
            </a:r>
            <a:r>
              <a:rPr lang="en-US" sz="1400">
                <a:solidFill>
                  <a:srgbClr val="FFFF00"/>
                </a:solidFill>
                <a:ea typeface="Arial" pitchFamily="-60" charset="0"/>
                <a:cs typeface="Arial" pitchFamily="-60" charset="0"/>
              </a:rPr>
              <a:t>, and low-satisfying marriages </a:t>
            </a:r>
            <a:r>
              <a:rPr lang="en-US" sz="1400" b="1">
                <a:solidFill>
                  <a:srgbClr val="FFFF00"/>
                </a:solidFill>
                <a:ea typeface="Arial" pitchFamily="-60" charset="0"/>
                <a:cs typeface="Arial" pitchFamily="-60" charset="0"/>
              </a:rPr>
              <a:t>(right of each panel)</a:t>
            </a:r>
            <a:r>
              <a:rPr lang="en-US" sz="1400">
                <a:solidFill>
                  <a:srgbClr val="FFFF00"/>
                </a:solidFill>
                <a:ea typeface="Arial" pitchFamily="-60" charset="0"/>
                <a:cs typeface="Arial" pitchFamily="-60" charset="0"/>
              </a:rPr>
              <a:t>. After 11 years of follow-up, the women in satisfied marriages had the lowest and the women in unsatisfying marriages had the highest percentage of significant plaque </a:t>
            </a:r>
            <a:r>
              <a:rPr lang="en-US" sz="1400" b="1">
                <a:solidFill>
                  <a:srgbClr val="FFFF00"/>
                </a:solidFill>
                <a:ea typeface="Arial" pitchFamily="-60" charset="0"/>
                <a:cs typeface="Arial" pitchFamily="-60" charset="0"/>
              </a:rPr>
              <a:t>(left panel</a:t>
            </a:r>
            <a:r>
              <a:rPr lang="en-US" sz="1400">
                <a:solidFill>
                  <a:srgbClr val="FFFF00"/>
                </a:solidFill>
                <a:ea typeface="Arial" pitchFamily="-60" charset="0"/>
                <a:cs typeface="Arial" pitchFamily="-60" charset="0"/>
              </a:rPr>
              <a:t>). Serial carotid ultrasonography performed after three years revealed that women in low-satisfying marriages also had the greatest progression of plaque during follow-up </a:t>
            </a:r>
            <a:r>
              <a:rPr lang="en-US" sz="1400" b="1">
                <a:solidFill>
                  <a:srgbClr val="FFFF00"/>
                </a:solidFill>
                <a:ea typeface="Arial" pitchFamily="-60" charset="0"/>
                <a:cs typeface="Arial" pitchFamily="-60" charset="0"/>
              </a:rPr>
              <a:t>(right panel). </a:t>
            </a:r>
            <a:endParaRPr lang="en-US" b="1">
              <a:solidFill>
                <a:srgbClr val="FFFF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ubtitle 2"/>
          <p:cNvSpPr>
            <a:spLocks noGrp="1"/>
          </p:cNvSpPr>
          <p:nvPr>
            <p:ph type="subTitle" idx="1"/>
          </p:nvPr>
        </p:nvSpPr>
        <p:spPr>
          <a:xfrm>
            <a:off x="471488" y="261938"/>
            <a:ext cx="8445500" cy="6253162"/>
          </a:xfrm>
        </p:spPr>
        <p:txBody>
          <a:bodyPr/>
          <a:lstStyle/>
          <a:p>
            <a:pPr>
              <a:buFont typeface="Arial" pitchFamily="80" charset="0"/>
              <a:buNone/>
              <a:defRPr/>
            </a:pPr>
            <a:r>
              <a:rPr lang="en-US" sz="2200" b="1" dirty="0" smtClean="0">
                <a:solidFill>
                  <a:srgbClr val="FF0000"/>
                </a:solidFill>
                <a:latin typeface="+mj-lt"/>
                <a:cs typeface="Arial"/>
              </a:rPr>
              <a:t> Effect of Mental Stress and Exercise on Regional Myocardial Uptake</a:t>
            </a:r>
          </a:p>
          <a:p>
            <a:pPr>
              <a:buFont typeface="Arial" pitchFamily="80" charset="0"/>
              <a:buNone/>
              <a:defRPr/>
            </a:pPr>
            <a:r>
              <a:rPr lang="en-US" sz="2200" b="1" dirty="0" smtClean="0">
                <a:solidFill>
                  <a:srgbClr val="FF0000"/>
                </a:solidFill>
                <a:latin typeface="+mj-lt"/>
                <a:cs typeface="Arial"/>
              </a:rPr>
              <a:t> </a:t>
            </a:r>
          </a:p>
          <a:p>
            <a:pPr eaLnBrk="1" hangingPunct="1">
              <a:buFont typeface="Arial" pitchFamily="80" charset="0"/>
              <a:buNone/>
              <a:defRPr/>
            </a:pPr>
            <a:endParaRPr lang="en-US" sz="1600" dirty="0" smtClean="0">
              <a:solidFill>
                <a:srgbClr val="898989"/>
              </a:solidFill>
            </a:endParaRPr>
          </a:p>
        </p:txBody>
      </p:sp>
      <p:pic>
        <p:nvPicPr>
          <p:cNvPr id="156674" name="Picture 4"/>
          <p:cNvPicPr>
            <a:picLocks noChangeAspect="1" noChangeArrowheads="1"/>
          </p:cNvPicPr>
          <p:nvPr/>
        </p:nvPicPr>
        <p:blipFill>
          <a:blip r:embed="rId3"/>
          <a:srcRect t="2377"/>
          <a:stretch>
            <a:fillRect/>
          </a:stretch>
        </p:blipFill>
        <p:spPr bwMode="auto">
          <a:xfrm>
            <a:off x="2657475" y="903288"/>
            <a:ext cx="3829050" cy="3657600"/>
          </a:xfrm>
          <a:prstGeom prst="rect">
            <a:avLst/>
          </a:prstGeom>
          <a:noFill/>
          <a:ln w="9525">
            <a:noFill/>
            <a:miter lim="800000"/>
            <a:headEnd/>
            <a:tailEnd/>
          </a:ln>
        </p:spPr>
      </p:pic>
      <p:sp>
        <p:nvSpPr>
          <p:cNvPr id="156675" name="TextBox 3"/>
          <p:cNvSpPr txBox="1">
            <a:spLocks noChangeArrowheads="1"/>
          </p:cNvSpPr>
          <p:nvPr/>
        </p:nvSpPr>
        <p:spPr bwMode="auto">
          <a:xfrm>
            <a:off x="471488" y="4870450"/>
            <a:ext cx="8261350" cy="1555750"/>
          </a:xfrm>
          <a:prstGeom prst="rect">
            <a:avLst/>
          </a:prstGeom>
          <a:noFill/>
          <a:ln w="9525">
            <a:noFill/>
            <a:miter lim="800000"/>
            <a:headEnd/>
            <a:tailEnd/>
          </a:ln>
        </p:spPr>
        <p:txBody>
          <a:bodyPr>
            <a:prstTxWarp prst="textNoShape">
              <a:avLst/>
            </a:prstTxWarp>
            <a:spAutoFit/>
          </a:bodyPr>
          <a:lstStyle/>
          <a:p>
            <a:pPr algn="just"/>
            <a:r>
              <a:rPr lang="en-US" sz="1800">
                <a:solidFill>
                  <a:srgbClr val="FFFF00"/>
                </a:solidFill>
              </a:rPr>
              <a:t>Changes in regional myocardial uptake of rubidium-82 and in ECG in relation to chest pain before and after mental arithmetic or exercise. Control scans show homogeneous regional cation uptake. In the patient above there are defects in uptake (arrows) by the anterior wall with mental arithmetic and exercise, and these changes are accompanied by ST-segment depression and angina</a:t>
            </a:r>
            <a:r>
              <a:rPr lang="en-US">
                <a:solidFill>
                  <a:srgbClr val="FFFF00"/>
                </a:solidFill>
              </a:rPr>
              <a:t>.</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ubtitle 2"/>
          <p:cNvSpPr>
            <a:spLocks noGrp="1"/>
          </p:cNvSpPr>
          <p:nvPr>
            <p:ph type="subTitle" idx="1"/>
          </p:nvPr>
        </p:nvSpPr>
        <p:spPr>
          <a:xfrm>
            <a:off x="0" y="4762500"/>
            <a:ext cx="9144000" cy="2095500"/>
          </a:xfrm>
        </p:spPr>
        <p:txBody>
          <a:bodyPr/>
          <a:lstStyle/>
          <a:p>
            <a:pPr algn="just" eaLnBrk="1" hangingPunct="1">
              <a:spcBef>
                <a:spcPct val="0"/>
              </a:spcBef>
            </a:pPr>
            <a:endParaRPr lang="en-US" sz="1800" smtClean="0">
              <a:solidFill>
                <a:srgbClr val="FFFF00"/>
              </a:solidFill>
              <a:latin typeface="Arial" pitchFamily="-60" charset="0"/>
              <a:ea typeface="Arial" pitchFamily="-60" charset="0"/>
              <a:cs typeface="Arial" pitchFamily="-60" charset="0"/>
            </a:endParaRPr>
          </a:p>
          <a:p>
            <a:pPr algn="just" eaLnBrk="1" hangingPunct="1">
              <a:spcBef>
                <a:spcPct val="0"/>
              </a:spcBef>
            </a:pPr>
            <a:r>
              <a:rPr lang="en-US" sz="1800" smtClean="0">
                <a:solidFill>
                  <a:srgbClr val="FFFF00"/>
                </a:solidFill>
                <a:latin typeface="Arial" pitchFamily="-60" charset="0"/>
                <a:ea typeface="Arial" pitchFamily="-60" charset="0"/>
                <a:cs typeface="Arial" pitchFamily="-60" charset="0"/>
              </a:rPr>
              <a:t>Left ventricular angiogram in diastole (left) and systole (right) demonstrating wall motion abnormality characteristic of stress cardiomyopathy. At end systole, left ventricular chamber  has a distinctive “short neck with round flask” configuration in which the apical) portion is hypokinetic whereas the remaining proximal portion is hypercontractile. (Sharp area of transition is shown by arrows) Also known as Takotsubo cardiomopathy.</a:t>
            </a:r>
          </a:p>
        </p:txBody>
      </p:sp>
      <p:pic>
        <p:nvPicPr>
          <p:cNvPr id="158722" name="Picture 9"/>
          <p:cNvPicPr>
            <a:picLocks noChangeAspect="1" noChangeArrowheads="1"/>
          </p:cNvPicPr>
          <p:nvPr/>
        </p:nvPicPr>
        <p:blipFill>
          <a:blip r:embed="rId3"/>
          <a:srcRect/>
          <a:stretch>
            <a:fillRect/>
          </a:stretch>
        </p:blipFill>
        <p:spPr bwMode="auto">
          <a:xfrm>
            <a:off x="1979613" y="1104900"/>
            <a:ext cx="4567237" cy="3657600"/>
          </a:xfrm>
          <a:prstGeom prst="rect">
            <a:avLst/>
          </a:prstGeom>
          <a:noFill/>
          <a:ln w="9525">
            <a:noFill/>
            <a:miter lim="800000"/>
            <a:headEnd/>
            <a:tailEnd/>
          </a:ln>
        </p:spPr>
      </p:pic>
      <p:sp>
        <p:nvSpPr>
          <p:cNvPr id="158723" name="TextBox 4"/>
          <p:cNvSpPr txBox="1">
            <a:spLocks noChangeArrowheads="1"/>
          </p:cNvSpPr>
          <p:nvPr/>
        </p:nvSpPr>
        <p:spPr bwMode="auto">
          <a:xfrm>
            <a:off x="587375" y="387350"/>
            <a:ext cx="8162925" cy="1190625"/>
          </a:xfrm>
          <a:prstGeom prst="rect">
            <a:avLst/>
          </a:prstGeom>
          <a:noFill/>
          <a:ln w="9525">
            <a:noFill/>
            <a:miter lim="800000"/>
            <a:headEnd/>
            <a:tailEnd/>
          </a:ln>
        </p:spPr>
        <p:txBody>
          <a:bodyPr>
            <a:prstTxWarp prst="textNoShape">
              <a:avLst/>
            </a:prstTxWarp>
            <a:spAutoFit/>
          </a:bodyPr>
          <a:lstStyle/>
          <a:p>
            <a:pPr algn="ctr"/>
            <a:r>
              <a:rPr lang="en-US" sz="3600" b="1">
                <a:solidFill>
                  <a:srgbClr val="FF0000"/>
                </a:solidFill>
                <a:latin typeface="Calibri" pitchFamily="-60" charset="0"/>
              </a:rPr>
              <a:t>BROKEN HEART SYNDROME</a:t>
            </a:r>
          </a:p>
          <a:p>
            <a:r>
              <a:rPr lang="en-US" sz="3600" b="1">
                <a:solidFill>
                  <a:srgbClr val="FF0000"/>
                </a:solidFill>
                <a:latin typeface="Calibri" pitchFamily="-60" charset="0"/>
              </a:rPr>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ubtitle 2"/>
          <p:cNvSpPr>
            <a:spLocks noGrp="1"/>
          </p:cNvSpPr>
          <p:nvPr>
            <p:ph type="subTitle" idx="1"/>
          </p:nvPr>
        </p:nvSpPr>
        <p:spPr>
          <a:xfrm>
            <a:off x="1371600" y="5384800"/>
            <a:ext cx="6400800" cy="1308100"/>
          </a:xfrm>
        </p:spPr>
        <p:txBody>
          <a:bodyPr/>
          <a:lstStyle/>
          <a:p>
            <a:pPr algn="just" eaLnBrk="1" hangingPunct="1">
              <a:spcBef>
                <a:spcPct val="0"/>
              </a:spcBef>
            </a:pPr>
            <a:endParaRPr lang="en-US" sz="1800" smtClean="0">
              <a:solidFill>
                <a:srgbClr val="FFFF00"/>
              </a:solidFill>
              <a:latin typeface="Arial" pitchFamily="-60" charset="0"/>
              <a:ea typeface="Arial" pitchFamily="-60" charset="0"/>
              <a:cs typeface="Arial" pitchFamily="-60" charset="0"/>
            </a:endParaRPr>
          </a:p>
          <a:p>
            <a:pPr algn="just" eaLnBrk="1" hangingPunct="1">
              <a:spcBef>
                <a:spcPct val="0"/>
              </a:spcBef>
            </a:pPr>
            <a:r>
              <a:rPr lang="en-US" sz="1800" smtClean="0">
                <a:solidFill>
                  <a:srgbClr val="FFFF00"/>
                </a:solidFill>
                <a:latin typeface="Arial" pitchFamily="-60" charset="0"/>
                <a:ea typeface="Arial" pitchFamily="-60" charset="0"/>
                <a:cs typeface="Arial" pitchFamily="-60" charset="0"/>
              </a:rPr>
              <a:t>(Solid line) Mean ± standard error response to isoproterenol</a:t>
            </a:r>
          </a:p>
          <a:p>
            <a:pPr algn="just" eaLnBrk="1" hangingPunct="1">
              <a:spcBef>
                <a:spcPct val="0"/>
              </a:spcBef>
            </a:pPr>
            <a:r>
              <a:rPr lang="en-US" sz="1800" smtClean="0">
                <a:solidFill>
                  <a:srgbClr val="FFFF00"/>
                </a:solidFill>
                <a:latin typeface="Arial" pitchFamily="-60" charset="0"/>
                <a:ea typeface="Arial" pitchFamily="-60" charset="0"/>
                <a:cs typeface="Arial" pitchFamily="-60" charset="0"/>
              </a:rPr>
              <a:t>(Dotted line) Patient’s response while meditating; </a:t>
            </a:r>
          </a:p>
          <a:p>
            <a:pPr algn="just" eaLnBrk="1" hangingPunct="1">
              <a:spcBef>
                <a:spcPct val="0"/>
              </a:spcBef>
            </a:pPr>
            <a:r>
              <a:rPr lang="en-US" sz="1800" smtClean="0">
                <a:solidFill>
                  <a:srgbClr val="FFFF00"/>
                </a:solidFill>
                <a:latin typeface="Arial" pitchFamily="-60" charset="0"/>
                <a:ea typeface="Arial" pitchFamily="-60" charset="0"/>
                <a:cs typeface="Arial" pitchFamily="-60" charset="0"/>
              </a:rPr>
              <a:t>(Dashed line) Patient’s response when told not to meditate. </a:t>
            </a:r>
          </a:p>
        </p:txBody>
      </p:sp>
      <p:pic>
        <p:nvPicPr>
          <p:cNvPr id="160770" name="Picture 6"/>
          <p:cNvPicPr>
            <a:picLocks noChangeAspect="1" noChangeArrowheads="1"/>
          </p:cNvPicPr>
          <p:nvPr/>
        </p:nvPicPr>
        <p:blipFill>
          <a:blip r:embed="rId3"/>
          <a:srcRect/>
          <a:stretch>
            <a:fillRect/>
          </a:stretch>
        </p:blipFill>
        <p:spPr bwMode="auto">
          <a:xfrm>
            <a:off x="1371600" y="1177925"/>
            <a:ext cx="6400800" cy="4206875"/>
          </a:xfrm>
          <a:prstGeom prst="rect">
            <a:avLst/>
          </a:prstGeom>
          <a:noFill/>
          <a:ln w="9525">
            <a:noFill/>
            <a:miter lim="800000"/>
            <a:headEnd/>
            <a:tailEnd/>
          </a:ln>
        </p:spPr>
      </p:pic>
      <p:sp>
        <p:nvSpPr>
          <p:cNvPr id="4" name="TextBox 3"/>
          <p:cNvSpPr txBox="1"/>
          <p:nvPr/>
        </p:nvSpPr>
        <p:spPr>
          <a:xfrm>
            <a:off x="0" y="0"/>
            <a:ext cx="9144000" cy="1493838"/>
          </a:xfrm>
          <a:prstGeom prst="rect">
            <a:avLst/>
          </a:prstGeom>
          <a:noFill/>
        </p:spPr>
        <p:txBody>
          <a:bodyPr>
            <a:spAutoFit/>
          </a:bodyPr>
          <a:lstStyle/>
          <a:p>
            <a:pPr algn="ctr">
              <a:defRPr/>
            </a:pPr>
            <a:r>
              <a:rPr lang="en-US" sz="2800" b="1" dirty="0">
                <a:solidFill>
                  <a:srgbClr val="FF0000"/>
                </a:solidFill>
                <a:latin typeface="+mj-lt"/>
                <a:ea typeface="ＭＳ Ｐゴシック" pitchFamily="80" charset="-128"/>
                <a:cs typeface="ＭＳ Ｐゴシック" pitchFamily="80" charset="-128"/>
              </a:rPr>
              <a:t>  Meditation And HR Response to </a:t>
            </a:r>
            <a:r>
              <a:rPr lang="en-US" sz="2800" b="1" dirty="0" err="1">
                <a:solidFill>
                  <a:srgbClr val="FF0000"/>
                </a:solidFill>
                <a:latin typeface="+mj-lt"/>
                <a:ea typeface="ＭＳ Ｐゴシック" pitchFamily="80" charset="-128"/>
                <a:cs typeface="ＭＳ Ｐゴシック" pitchFamily="80" charset="-128"/>
              </a:rPr>
              <a:t>Isoproterenol</a:t>
            </a:r>
            <a:r>
              <a:rPr lang="en-US" sz="2800" b="1" dirty="0">
                <a:solidFill>
                  <a:srgbClr val="FF0000"/>
                </a:solidFill>
                <a:latin typeface="+mj-lt"/>
                <a:ea typeface="ＭＳ Ｐゴシック" pitchFamily="80" charset="-128"/>
                <a:cs typeface="ＭＳ Ｐゴシック" pitchFamily="80" charset="-128"/>
              </a:rPr>
              <a:t> </a:t>
            </a:r>
            <a:r>
              <a:rPr lang="en-US" sz="2800" b="1" dirty="0">
                <a:solidFill>
                  <a:srgbClr val="FF0000"/>
                </a:solidFill>
                <a:latin typeface="Arial" pitchFamily="80" charset="0"/>
                <a:ea typeface="ＭＳ Ｐゴシック" pitchFamily="80" charset="-128"/>
                <a:cs typeface="ＭＳ Ｐゴシック" pitchFamily="80" charset="-128"/>
              </a:rPr>
              <a:t>Infusion</a:t>
            </a:r>
            <a:endParaRPr lang="en-US" sz="2800" b="1" dirty="0">
              <a:solidFill>
                <a:srgbClr val="FF0000"/>
              </a:solidFill>
              <a:latin typeface="+mj-lt"/>
              <a:ea typeface="ＭＳ Ｐゴシック" pitchFamily="80" charset="-128"/>
              <a:cs typeface="ＭＳ Ｐゴシック" pitchFamily="80" charset="-128"/>
            </a:endParaRPr>
          </a:p>
          <a:p>
            <a:pPr>
              <a:defRPr/>
            </a:pPr>
            <a:r>
              <a:rPr lang="en-US" sz="3200" dirty="0">
                <a:solidFill>
                  <a:srgbClr val="FF0000"/>
                </a:solidFill>
                <a:latin typeface="+mj-lt"/>
                <a:ea typeface="ＭＳ Ｐゴシック" pitchFamily="80" charset="-128"/>
                <a:cs typeface="ＭＳ Ｐゴシック" pitchFamily="80" charset="-128"/>
              </a:rPr>
              <a:t> </a:t>
            </a:r>
          </a:p>
          <a:p>
            <a:pPr>
              <a:defRPr/>
            </a:pPr>
            <a:endParaRPr lang="en-US" sz="3200" dirty="0">
              <a:latin typeface="+mj-lt"/>
              <a:ea typeface="ＭＳ Ｐゴシック" pitchFamily="80" charset="-128"/>
              <a:cs typeface="ＭＳ Ｐゴシック" pitchFamily="80" charset="-12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ubtitle 2"/>
          <p:cNvSpPr>
            <a:spLocks noGrp="1"/>
          </p:cNvSpPr>
          <p:nvPr>
            <p:ph type="subTitle" idx="1"/>
          </p:nvPr>
        </p:nvSpPr>
        <p:spPr>
          <a:xfrm>
            <a:off x="266700" y="5770563"/>
            <a:ext cx="8458200" cy="1087437"/>
          </a:xfrm>
        </p:spPr>
        <p:txBody>
          <a:bodyPr/>
          <a:lstStyle/>
          <a:p>
            <a:pPr algn="l" eaLnBrk="1" hangingPunct="1"/>
            <a:r>
              <a:rPr lang="en-US" sz="2200" smtClean="0">
                <a:solidFill>
                  <a:srgbClr val="FFFF00"/>
                </a:solidFill>
                <a:latin typeface="Arial" pitchFamily="-60" charset="0"/>
                <a:ea typeface="Arial" pitchFamily="-60" charset="0"/>
                <a:cs typeface="Arial" pitchFamily="-60" charset="0"/>
              </a:rPr>
              <a:t>Plasma epinephrine response to public speaking. Each line represents a single subject; the dotted line indicates the mean.</a:t>
            </a:r>
          </a:p>
        </p:txBody>
      </p:sp>
      <p:pic>
        <p:nvPicPr>
          <p:cNvPr id="162818" name="Picture 8"/>
          <p:cNvPicPr>
            <a:picLocks noChangeAspect="1" noChangeArrowheads="1"/>
          </p:cNvPicPr>
          <p:nvPr/>
        </p:nvPicPr>
        <p:blipFill>
          <a:blip r:embed="rId3"/>
          <a:srcRect/>
          <a:stretch>
            <a:fillRect/>
          </a:stretch>
        </p:blipFill>
        <p:spPr bwMode="auto">
          <a:xfrm>
            <a:off x="1371600" y="1092200"/>
            <a:ext cx="6400800" cy="4381500"/>
          </a:xfrm>
          <a:prstGeom prst="rect">
            <a:avLst/>
          </a:prstGeom>
          <a:noFill/>
          <a:ln w="9525">
            <a:noFill/>
            <a:miter lim="800000"/>
            <a:headEnd/>
            <a:tailEnd/>
          </a:ln>
        </p:spPr>
      </p:pic>
      <p:sp>
        <p:nvSpPr>
          <p:cNvPr id="162819" name="TextBox 3"/>
          <p:cNvSpPr txBox="1">
            <a:spLocks noChangeArrowheads="1"/>
          </p:cNvSpPr>
          <p:nvPr/>
        </p:nvSpPr>
        <p:spPr bwMode="auto">
          <a:xfrm>
            <a:off x="0" y="122238"/>
            <a:ext cx="9144000" cy="579437"/>
          </a:xfrm>
          <a:prstGeom prst="rect">
            <a:avLst/>
          </a:prstGeom>
          <a:noFill/>
          <a:ln w="9525">
            <a:noFill/>
            <a:miter lim="800000"/>
            <a:headEnd/>
            <a:tailEnd/>
          </a:ln>
        </p:spPr>
        <p:txBody>
          <a:bodyPr>
            <a:prstTxWarp prst="textNoShape">
              <a:avLst/>
            </a:prstTxWarp>
            <a:spAutoFit/>
          </a:bodyPr>
          <a:lstStyle/>
          <a:p>
            <a:pPr algn="ctr"/>
            <a:r>
              <a:rPr lang="en-US" sz="3200" b="1">
                <a:solidFill>
                  <a:srgbClr val="FF0000"/>
                </a:solidFill>
                <a:latin typeface="Calibri" pitchFamily="-60" charset="0"/>
              </a:rPr>
              <a:t>Public Speaking Stress And Plasma Epinephrine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5" name="Picture 2"/>
          <p:cNvPicPr>
            <a:picLocks noChangeAspect="1"/>
          </p:cNvPicPr>
          <p:nvPr/>
        </p:nvPicPr>
        <p:blipFill>
          <a:blip r:embed="rId3"/>
          <a:srcRect/>
          <a:stretch>
            <a:fillRect/>
          </a:stretch>
        </p:blipFill>
        <p:spPr bwMode="auto">
          <a:xfrm>
            <a:off x="274749" y="457200"/>
            <a:ext cx="8594502" cy="594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69" name="Picture 5"/>
          <p:cNvPicPr>
            <a:picLocks noChangeAspect="1" noChangeArrowheads="1"/>
          </p:cNvPicPr>
          <p:nvPr/>
        </p:nvPicPr>
        <p:blipFill>
          <a:blip r:embed="rId3"/>
          <a:srcRect/>
          <a:stretch>
            <a:fillRect/>
          </a:stretch>
        </p:blipFill>
        <p:spPr bwMode="auto">
          <a:xfrm>
            <a:off x="787400" y="1435100"/>
            <a:ext cx="4060825" cy="4572000"/>
          </a:xfrm>
          <a:prstGeom prst="rect">
            <a:avLst/>
          </a:prstGeom>
          <a:noFill/>
          <a:ln w="9525">
            <a:noFill/>
            <a:miter lim="800000"/>
            <a:headEnd/>
            <a:tailEnd/>
          </a:ln>
        </p:spPr>
      </p:pic>
      <p:sp>
        <p:nvSpPr>
          <p:cNvPr id="4" name="TextBox 3"/>
          <p:cNvSpPr txBox="1"/>
          <p:nvPr/>
        </p:nvSpPr>
        <p:spPr>
          <a:xfrm>
            <a:off x="0" y="330200"/>
            <a:ext cx="9144000" cy="579438"/>
          </a:xfrm>
          <a:prstGeom prst="rect">
            <a:avLst/>
          </a:prstGeom>
          <a:noFill/>
        </p:spPr>
        <p:txBody>
          <a:bodyPr>
            <a:spAutoFit/>
          </a:bodyPr>
          <a:lstStyle/>
          <a:p>
            <a:pPr algn="ctr">
              <a:defRPr/>
            </a:pPr>
            <a:r>
              <a:rPr lang="en-US" sz="3200" b="1" dirty="0">
                <a:solidFill>
                  <a:srgbClr val="FF0000"/>
                </a:solidFill>
                <a:latin typeface="+mj-lt"/>
              </a:rPr>
              <a:t>THE CHOLINERGIC ANTI-INFLAMMATORY PATHWAY</a:t>
            </a:r>
          </a:p>
        </p:txBody>
      </p:sp>
      <p:sp>
        <p:nvSpPr>
          <p:cNvPr id="109571" name="TextBox 5"/>
          <p:cNvSpPr txBox="1">
            <a:spLocks noChangeArrowheads="1"/>
          </p:cNvSpPr>
          <p:nvPr/>
        </p:nvSpPr>
        <p:spPr bwMode="auto">
          <a:xfrm>
            <a:off x="5283200" y="1739900"/>
            <a:ext cx="3860800" cy="3749675"/>
          </a:xfrm>
          <a:prstGeom prst="rect">
            <a:avLst/>
          </a:prstGeom>
          <a:noFill/>
          <a:ln w="9525">
            <a:noFill/>
            <a:miter lim="800000"/>
            <a:headEnd/>
            <a:tailEnd/>
          </a:ln>
        </p:spPr>
        <p:txBody>
          <a:bodyPr>
            <a:prstTxWarp prst="textNoShape">
              <a:avLst/>
            </a:prstTxWarp>
            <a:spAutoFit/>
          </a:bodyPr>
          <a:lstStyle/>
          <a:p>
            <a:r>
              <a:rPr lang="en-US" sz="2000">
                <a:solidFill>
                  <a:srgbClr val="FFFF00"/>
                </a:solidFill>
                <a:ea typeface="Arial" pitchFamily="-60" charset="0"/>
                <a:cs typeface="Arial" pitchFamily="-60" charset="0"/>
              </a:rPr>
              <a:t>Efferent activity in the vagus nerve leads to acetylcholine (ACh) release in organs of the reticuloendothelial system, including the liver, heart, spleen and gastrointestinal tract. Acetylcholine interacts with nicotinic (ACh) receptors on tissue macrophages,which inhibit the release of TNF, IL-1, HMGB1 and other inflammatory cytokines.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2"/>
          <p:cNvPicPr>
            <a:picLocks noChangeAspect="1" noChangeArrowheads="1"/>
          </p:cNvPicPr>
          <p:nvPr/>
        </p:nvPicPr>
        <p:blipFill>
          <a:blip r:embed="rId3"/>
          <a:srcRect b="30000"/>
          <a:stretch>
            <a:fillRect/>
          </a:stretch>
        </p:blipFill>
        <p:spPr bwMode="auto">
          <a:xfrm>
            <a:off x="141288" y="1143000"/>
            <a:ext cx="4824412" cy="4572000"/>
          </a:xfrm>
          <a:prstGeom prst="rect">
            <a:avLst/>
          </a:prstGeom>
          <a:noFill/>
          <a:ln w="9525">
            <a:noFill/>
            <a:miter lim="800000"/>
            <a:headEnd/>
            <a:tailEnd/>
          </a:ln>
        </p:spPr>
      </p:pic>
      <p:sp>
        <p:nvSpPr>
          <p:cNvPr id="4" name="TextBox 3"/>
          <p:cNvSpPr txBox="1"/>
          <p:nvPr/>
        </p:nvSpPr>
        <p:spPr>
          <a:xfrm>
            <a:off x="596900" y="152400"/>
            <a:ext cx="7632700" cy="579438"/>
          </a:xfrm>
          <a:prstGeom prst="rect">
            <a:avLst/>
          </a:prstGeom>
          <a:noFill/>
        </p:spPr>
        <p:txBody>
          <a:bodyPr>
            <a:spAutoFit/>
          </a:bodyPr>
          <a:lstStyle/>
          <a:p>
            <a:pPr>
              <a:defRPr/>
            </a:pPr>
            <a:r>
              <a:rPr lang="en-US" sz="3200" b="1" dirty="0">
                <a:solidFill>
                  <a:srgbClr val="FF0000"/>
                </a:solidFill>
                <a:latin typeface="+mj-lt"/>
              </a:rPr>
              <a:t>WIRING OF THE INFLAMMATORY REFLEX</a:t>
            </a:r>
          </a:p>
        </p:txBody>
      </p:sp>
      <p:sp>
        <p:nvSpPr>
          <p:cNvPr id="111619" name="TextBox 6"/>
          <p:cNvSpPr txBox="1">
            <a:spLocks noChangeArrowheads="1"/>
          </p:cNvSpPr>
          <p:nvPr/>
        </p:nvSpPr>
        <p:spPr bwMode="auto">
          <a:xfrm>
            <a:off x="4965700" y="1006475"/>
            <a:ext cx="4000500" cy="5584825"/>
          </a:xfrm>
          <a:prstGeom prst="rect">
            <a:avLst/>
          </a:prstGeom>
          <a:noFill/>
          <a:ln w="9525">
            <a:noFill/>
            <a:miter lim="800000"/>
            <a:headEnd/>
            <a:tailEnd/>
          </a:ln>
        </p:spPr>
        <p:txBody>
          <a:bodyPr>
            <a:prstTxWarp prst="textNoShape">
              <a:avLst/>
            </a:prstTxWarp>
            <a:spAutoFit/>
          </a:bodyPr>
          <a:lstStyle/>
          <a:p>
            <a:r>
              <a:rPr lang="en-US" sz="1800">
                <a:solidFill>
                  <a:srgbClr val="FFFF00"/>
                </a:solidFill>
                <a:ea typeface="Calibri" pitchFamily="-60" charset="0"/>
                <a:cs typeface="Calibri" pitchFamily="-60" charset="0"/>
              </a:rPr>
              <a:t>Inflammatory products produced in damaged tissues activate afferent signals that are relayed to the nucleus tractus solitarius; subsequent activation of vagus efferent activity inhibits cytokine synthesis through the cholinergic anti-inflammatory pathway (‘the inflammatory reflex’). Information can also be relayed to the hypothalamus and the dorsal vagal complex to stimulate the release of ACTH, thereby activating the humoral anti-inflammatory pathway. Activation of the sympathetic outflow by flight-or-fight responses or pain, or through direct signaling, can increase local concentrations of adrenaline and noradrenaline, which can further suppress inflammation.</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Picture 2"/>
          <p:cNvPicPr>
            <a:picLocks noChangeAspect="1" noChangeArrowheads="1"/>
          </p:cNvPicPr>
          <p:nvPr/>
        </p:nvPicPr>
        <p:blipFill>
          <a:blip r:embed="rId2"/>
          <a:srcRect/>
          <a:stretch>
            <a:fillRect/>
          </a:stretch>
        </p:blipFill>
        <p:spPr bwMode="auto">
          <a:xfrm>
            <a:off x="577850" y="393700"/>
            <a:ext cx="4456113" cy="6234113"/>
          </a:xfrm>
          <a:prstGeom prst="rect">
            <a:avLst/>
          </a:prstGeom>
          <a:noFill/>
          <a:ln w="9525">
            <a:noFill/>
            <a:miter lim="800000"/>
            <a:headEnd/>
            <a:tailEnd/>
          </a:ln>
        </p:spPr>
      </p:pic>
      <p:sp>
        <p:nvSpPr>
          <p:cNvPr id="113666" name="TextBox 4"/>
          <p:cNvSpPr txBox="1">
            <a:spLocks noChangeArrowheads="1"/>
          </p:cNvSpPr>
          <p:nvPr/>
        </p:nvSpPr>
        <p:spPr bwMode="auto">
          <a:xfrm>
            <a:off x="5033963" y="203200"/>
            <a:ext cx="3902075" cy="6683375"/>
          </a:xfrm>
          <a:prstGeom prst="rect">
            <a:avLst/>
          </a:prstGeom>
          <a:noFill/>
          <a:ln w="9525">
            <a:noFill/>
            <a:miter lim="800000"/>
            <a:headEnd/>
            <a:tailEnd/>
          </a:ln>
        </p:spPr>
        <p:txBody>
          <a:bodyPr>
            <a:prstTxWarp prst="textNoShape">
              <a:avLst/>
            </a:prstTxWarp>
            <a:spAutoFit/>
          </a:bodyPr>
          <a:lstStyle/>
          <a:p>
            <a:r>
              <a:rPr lang="en-US" sz="1800">
                <a:solidFill>
                  <a:srgbClr val="FFFF00"/>
                </a:solidFill>
                <a:ea typeface="Arial" pitchFamily="-60" charset="0"/>
                <a:cs typeface="Arial" pitchFamily="-60" charset="0"/>
              </a:rPr>
              <a:t>Targeting therapies to the cholinergic anti-inflammatory pathway. The physiological basis of the cholinergic anti-inflammatory pathway could guide the development of therapies based on either modulating the activity of the vagus nerve or targeting specific components of the pathway. biofeedback, conditioning, meditation, hypnosis or acupuncture could be potentially used to modulate vagus output, ‘psychoactive’ drugs could be tailor-made to increase vagus output (‘pharmacological vagus nerve stimulators’; non-steroidal anti-inflammatory drugs, and other agents could be used to target macrophage cholinergic receptors in the periphery. Unbroken lines represent known vagus nerve pathways; dotted lines are hypothetical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p:txBody>
          <a:bodyPr/>
          <a:lstStyle/>
          <a:p>
            <a:r>
              <a:rPr lang="en-US" sz="3600" b="1" smtClean="0">
                <a:solidFill>
                  <a:srgbClr val="FF0000"/>
                </a:solidFill>
              </a:rPr>
              <a:t>DOES STRESS REDUCTION WORK?</a:t>
            </a:r>
          </a:p>
        </p:txBody>
      </p:sp>
      <p:sp>
        <p:nvSpPr>
          <p:cNvPr id="14339" name="Content Placeholder 2"/>
          <p:cNvSpPr>
            <a:spLocks noGrp="1"/>
          </p:cNvSpPr>
          <p:nvPr>
            <p:ph idx="1"/>
          </p:nvPr>
        </p:nvSpPr>
        <p:spPr>
          <a:xfrm>
            <a:off x="457200" y="1600200"/>
            <a:ext cx="8229600" cy="5257800"/>
          </a:xfrm>
        </p:spPr>
        <p:txBody>
          <a:bodyPr/>
          <a:lstStyle/>
          <a:p>
            <a:pPr marL="0" indent="0" algn="just">
              <a:spcBef>
                <a:spcPts val="0"/>
              </a:spcBef>
              <a:buFont typeface="Arial" pitchFamily="-60" charset="0"/>
              <a:buNone/>
              <a:defRPr/>
            </a:pPr>
            <a:r>
              <a:rPr lang="en-US" sz="1800" dirty="0" smtClean="0">
                <a:solidFill>
                  <a:srgbClr val="FFFF00"/>
                </a:solidFill>
                <a:latin typeface="Arial"/>
                <a:cs typeface="Arial"/>
              </a:rPr>
              <a:t>In a study of 200 high risk patients, half were randomly assigned to two groups. Both received standard drug therapy to lower cholesterol and treat hypertension and education about healthy diets and lifestyles. One group also received instruction in transcendental meditation, which the practices faithfully for 15-20 minutes/day. A 5 to 9 year follow-up revealed that the meditators had almost half as many heart attacks, stroke, and deaths from all causes, compared to the no meditation controls. The meditating group also had less disease and a greater reduction in blood pressure.</a:t>
            </a:r>
          </a:p>
          <a:p>
            <a:pPr marL="0" indent="0" algn="just">
              <a:spcBef>
                <a:spcPts val="0"/>
              </a:spcBef>
              <a:buFont typeface="Arial" pitchFamily="-60" charset="0"/>
              <a:buNone/>
              <a:defRPr/>
            </a:pPr>
            <a:endParaRPr lang="en-US" sz="800" dirty="0" smtClean="0">
              <a:solidFill>
                <a:srgbClr val="FFFF00"/>
              </a:solidFill>
              <a:latin typeface="Arial"/>
              <a:cs typeface="Arial"/>
            </a:endParaRPr>
          </a:p>
          <a:p>
            <a:pPr marL="0" indent="0" algn="just">
              <a:spcBef>
                <a:spcPts val="0"/>
              </a:spcBef>
              <a:buFont typeface="Arial" pitchFamily="-60" charset="0"/>
              <a:buNone/>
              <a:defRPr/>
            </a:pPr>
            <a:r>
              <a:rPr lang="en-US" sz="1800" dirty="0" smtClean="0">
                <a:solidFill>
                  <a:srgbClr val="FFFF00"/>
                </a:solidFill>
                <a:latin typeface="Arial"/>
                <a:cs typeface="Arial"/>
              </a:rPr>
              <a:t>Transcendental meditation was also shown to reduce complications in African American men and women hospitalized for Class ll and Class III congestive failure. Participants were randomly assigned to a transcendental meditation or health education group in addition to their usual medical care. They were evaluated at baseline, and three and six months after the intervention to determine effects of the intervention on heart function (six-minute walk test) as well as quality of life, depression, and rehospitalizations. Compared to controls, the meditation group had less depression, fewer rehospitalizations and better quality of life score and were significantly improved on the six-minute walk test after both three and six months.</a:t>
            </a:r>
          </a:p>
          <a:p>
            <a:pPr marL="0" indent="0" algn="just">
              <a:spcBef>
                <a:spcPts val="0"/>
              </a:spcBef>
              <a:buFont typeface="Arial" pitchFamily="-60" charset="0"/>
              <a:buNone/>
              <a:defRPr/>
            </a:pPr>
            <a:endParaRPr lang="en-US" sz="1800" dirty="0" smtClean="0">
              <a:solidFill>
                <a:srgbClr val="FFFF00"/>
              </a:solidFill>
              <a:latin typeface="Arial"/>
              <a:cs typeface="Arial"/>
            </a:endParaRPr>
          </a:p>
          <a:p>
            <a:pPr marL="0" indent="0" algn="just">
              <a:spcBef>
                <a:spcPts val="0"/>
              </a:spcBef>
              <a:buFont typeface="Arial" pitchFamily="-60" charset="0"/>
              <a:buNone/>
              <a:defRPr/>
            </a:pPr>
            <a:endParaRPr lang="en-US" sz="1800" dirty="0" smtClean="0">
              <a:solidFill>
                <a:srgbClr val="FFFF00"/>
              </a:solidFill>
              <a:latin typeface="Arial"/>
              <a:cs typeface="Arial"/>
            </a:endParaRPr>
          </a:p>
          <a:p>
            <a:pPr>
              <a:defRPr/>
            </a:pPr>
            <a:endParaRPr lang="en-US" sz="1800" dirty="0" smtClean="0">
              <a:solidFill>
                <a:srgbClr val="FFFF00"/>
              </a:solidFill>
              <a:latin typeface="Arial"/>
              <a:cs typeface="Aria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p:cNvSpPr>
            <a:spLocks noGrp="1"/>
          </p:cNvSpPr>
          <p:nvPr>
            <p:ph type="title"/>
          </p:nvPr>
        </p:nvSpPr>
        <p:spPr/>
        <p:txBody>
          <a:bodyPr/>
          <a:lstStyle/>
          <a:p>
            <a:r>
              <a:rPr lang="en-US" sz="3600" b="1" smtClean="0">
                <a:solidFill>
                  <a:srgbClr val="FF0000"/>
                </a:solidFill>
              </a:rPr>
              <a:t>DOES STRESS REDUCTION WORK?</a:t>
            </a:r>
          </a:p>
        </p:txBody>
      </p:sp>
      <p:sp>
        <p:nvSpPr>
          <p:cNvPr id="115714" name="Content Placeholder 2"/>
          <p:cNvSpPr>
            <a:spLocks noGrp="1"/>
          </p:cNvSpPr>
          <p:nvPr>
            <p:ph idx="1"/>
          </p:nvPr>
        </p:nvSpPr>
        <p:spPr/>
        <p:txBody>
          <a:bodyPr/>
          <a:lstStyle/>
          <a:p>
            <a:pPr marL="0" indent="0" algn="just">
              <a:spcBef>
                <a:spcPct val="0"/>
              </a:spcBef>
              <a:buFont typeface="Arial" pitchFamily="-60" charset="0"/>
              <a:buNone/>
            </a:pPr>
            <a:r>
              <a:rPr lang="en-US" sz="2000" smtClean="0">
                <a:solidFill>
                  <a:srgbClr val="FFFF00"/>
                </a:solidFill>
                <a:latin typeface="Arial" pitchFamily="-60" charset="0"/>
                <a:ea typeface="Arial" pitchFamily="-60" charset="0"/>
                <a:cs typeface="Arial" pitchFamily="-60" charset="0"/>
              </a:rPr>
              <a:t>In another study of African American men and women at increased risk for cardiovascular disease because of hypertension, half were assigned to a transcendental meditation program or a health education control group.  Carotid intima-media thickness (IMT), which reflects the degree of carotid atherosclerosis, was measured by ultrasound. After seven months, a repeat IMT revealed a decrease in thickness in meditators in contrast to an increase in controls. IMT is widely used as a surrogate for coronary atherosclerosis and to predict heart attack and stroke and the degree of reduction indicated an approximate 11% decrease in risk for heart attack and 7.7% to 15% reduction in risk of stroke in the meditation group.  These benefits are comparable to those achieved by statins and intensive lifestyle modification programs. There was no significant difference in baseline characteristics, intervention, duration or attrition between the two groups. </a:t>
            </a:r>
          </a:p>
          <a:p>
            <a:pPr marL="0" indent="0" algn="just">
              <a:spcBef>
                <a:spcPct val="0"/>
              </a:spcBef>
              <a:buFont typeface="Arial" pitchFamily="-60" charset="0"/>
              <a:buNone/>
            </a:pPr>
            <a:endParaRPr lang="en-US" sz="200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endParaRPr lang="en-US" sz="2000" smtClean="0">
              <a:solidFill>
                <a:srgbClr val="FFFF00"/>
              </a:solidFill>
              <a:latin typeface="Arial" pitchFamily="-60" charset="0"/>
              <a:ea typeface="Arial" pitchFamily="-60" charset="0"/>
              <a:cs typeface="Arial" pitchFamily="-60"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p:nvPr>
        </p:nvSpPr>
        <p:spPr/>
        <p:txBody>
          <a:bodyPr/>
          <a:lstStyle/>
          <a:p>
            <a:r>
              <a:rPr lang="en-US" sz="3600" b="1" smtClean="0">
                <a:solidFill>
                  <a:srgbClr val="FF0000"/>
                </a:solidFill>
              </a:rPr>
              <a:t>DOES STRESS REDUCTION WORK?</a:t>
            </a:r>
          </a:p>
        </p:txBody>
      </p:sp>
      <p:sp>
        <p:nvSpPr>
          <p:cNvPr id="116738" name="Content Placeholder 2"/>
          <p:cNvSpPr>
            <a:spLocks noGrp="1"/>
          </p:cNvSpPr>
          <p:nvPr>
            <p:ph idx="1"/>
          </p:nvPr>
        </p:nvSpPr>
        <p:spPr>
          <a:xfrm>
            <a:off x="457200" y="1600200"/>
            <a:ext cx="8229600" cy="5257800"/>
          </a:xfrm>
        </p:spPr>
        <p:txBody>
          <a:bodyPr/>
          <a:lstStyle/>
          <a:p>
            <a:pPr marL="0" indent="0" algn="just">
              <a:spcBef>
                <a:spcPct val="0"/>
              </a:spcBef>
              <a:buFont typeface="Arial" pitchFamily="-60" charset="0"/>
              <a:buNone/>
            </a:pPr>
            <a:r>
              <a:rPr lang="en-US" sz="1800" dirty="0" smtClean="0">
                <a:solidFill>
                  <a:srgbClr val="FFFF00"/>
                </a:solidFill>
                <a:latin typeface="Arial" pitchFamily="-60" charset="0"/>
                <a:ea typeface="Arial" pitchFamily="-60" charset="0"/>
                <a:cs typeface="Arial" pitchFamily="-60" charset="0"/>
              </a:rPr>
              <a:t>Numerous studies published in peer-reviewed journals confirm the benefits of meditation in age groups ranging from adolescents and college students to the elderly with varied degrees of hypertension. A 2008 meta-analysis of articles revealed a reduction of systolic and diastolic blood pressure by 6.3 and 4 mm Hg, respectively, which are clinically significant. </a:t>
            </a:r>
          </a:p>
          <a:p>
            <a:pPr marL="0" indent="0" algn="just">
              <a:spcBef>
                <a:spcPct val="0"/>
              </a:spcBef>
              <a:buFont typeface="Arial" pitchFamily="-60" charset="0"/>
              <a:buNone/>
            </a:pPr>
            <a:endParaRPr lang="en-US" sz="800" dirty="0" smtClean="0">
              <a:solidFill>
                <a:srgbClr val="FFFF00"/>
              </a:solidFill>
              <a:latin typeface="Arial" pitchFamily="-60" charset="0"/>
              <a:ea typeface="Arial" pitchFamily="-60" charset="0"/>
              <a:cs typeface="Arial" pitchFamily="-60" charset="0"/>
            </a:endParaRPr>
          </a:p>
          <a:p>
            <a:pPr marL="0" indent="0" algn="just">
              <a:spcBef>
                <a:spcPct val="0"/>
              </a:spcBef>
              <a:buFont typeface="Arial" pitchFamily="-60" charset="0"/>
              <a:buNone/>
            </a:pPr>
            <a:r>
              <a:rPr lang="en-US" sz="1800" dirty="0" smtClean="0">
                <a:solidFill>
                  <a:srgbClr val="FFFF00"/>
                </a:solidFill>
                <a:latin typeface="Arial" pitchFamily="-60" charset="0"/>
                <a:ea typeface="Arial" pitchFamily="-60" charset="0"/>
                <a:cs typeface="Arial" pitchFamily="-60" charset="0"/>
              </a:rPr>
              <a:t>With respect to mechanisms of action, pituitary-adrenal cortex axis function and adrenal </a:t>
            </a:r>
            <a:r>
              <a:rPr lang="en-US" sz="1800" dirty="0" err="1" smtClean="0">
                <a:solidFill>
                  <a:srgbClr val="FFFF00"/>
                </a:solidFill>
                <a:latin typeface="Arial" pitchFamily="-60" charset="0"/>
                <a:ea typeface="Arial" pitchFamily="-60" charset="0"/>
                <a:cs typeface="Arial" pitchFamily="-60" charset="0"/>
              </a:rPr>
              <a:t>medullary</a:t>
            </a:r>
            <a:r>
              <a:rPr lang="en-US" sz="1800" dirty="0" smtClean="0">
                <a:solidFill>
                  <a:srgbClr val="FFFF00"/>
                </a:solidFill>
                <a:latin typeface="Arial" pitchFamily="-60" charset="0"/>
                <a:ea typeface="Arial" pitchFamily="-60" charset="0"/>
                <a:cs typeface="Arial" pitchFamily="-60" charset="0"/>
              </a:rPr>
              <a:t> sympathetic activity were evaluated in experienced </a:t>
            </a:r>
            <a:r>
              <a:rPr lang="en-US" sz="1800" dirty="0" err="1" smtClean="0">
                <a:solidFill>
                  <a:srgbClr val="FFFF00"/>
                </a:solidFill>
                <a:latin typeface="Arial" pitchFamily="-60" charset="0"/>
                <a:ea typeface="Arial" pitchFamily="-60" charset="0"/>
                <a:cs typeface="Arial" pitchFamily="-60" charset="0"/>
              </a:rPr>
              <a:t>Sidhi</a:t>
            </a:r>
            <a:r>
              <a:rPr lang="en-US" sz="1800" dirty="0" smtClean="0">
                <a:solidFill>
                  <a:srgbClr val="FFFF00"/>
                </a:solidFill>
                <a:latin typeface="Arial" pitchFamily="-60" charset="0"/>
                <a:ea typeface="Arial" pitchFamily="-60" charset="0"/>
                <a:cs typeface="Arial" pitchFamily="-60" charset="0"/>
              </a:rPr>
              <a:t> transcendental </a:t>
            </a:r>
            <a:r>
              <a:rPr lang="en-US" sz="1800" dirty="0" err="1" smtClean="0">
                <a:solidFill>
                  <a:srgbClr val="FFFF00"/>
                </a:solidFill>
                <a:latin typeface="Arial" pitchFamily="-60" charset="0"/>
                <a:ea typeface="Arial" pitchFamily="-60" charset="0"/>
                <a:cs typeface="Arial" pitchFamily="-60" charset="0"/>
              </a:rPr>
              <a:t>meditators</a:t>
            </a:r>
            <a:r>
              <a:rPr lang="en-US" sz="1800" dirty="0" smtClean="0">
                <a:solidFill>
                  <a:srgbClr val="FFFF00"/>
                </a:solidFill>
                <a:latin typeface="Arial" pitchFamily="-60" charset="0"/>
                <a:ea typeface="Arial" pitchFamily="-60" charset="0"/>
                <a:cs typeface="Arial" pitchFamily="-60" charset="0"/>
              </a:rPr>
              <a:t>. Blood samples were taken at hourly intervals from 09:00 to 21:00h and the subjects meditated for one hour between 12:00 and 13:00. Cortisol and ACTH levels were measured by radioimmunoassay methods and catecholamine concentrations were determined by high performance liquid chromatography. Catecholamine values declined after the period of meditation, and reached the lowest levels at 14:00. This could explain in part their benefits in hypertension. Although no significant differences in pituitary- adrenal cortical function were demonstrated, subjects with longer experience in the practice of this technique had lower mean values of ACTH and cortisol compared to those with less experience.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p:nvPr>
        </p:nvSpPr>
        <p:spPr>
          <a:xfrm>
            <a:off x="0" y="274638"/>
            <a:ext cx="9144000" cy="1143000"/>
          </a:xfrm>
        </p:spPr>
        <p:txBody>
          <a:bodyPr/>
          <a:lstStyle/>
          <a:p>
            <a:r>
              <a:rPr lang="en-US" sz="3600" b="1" dirty="0" smtClean="0">
                <a:solidFill>
                  <a:srgbClr val="FF0000"/>
                </a:solidFill>
              </a:rPr>
              <a:t>IS THERE PROOF THAT STRESS CAUSES CHD?</a:t>
            </a:r>
          </a:p>
        </p:txBody>
      </p:sp>
      <p:sp>
        <p:nvSpPr>
          <p:cNvPr id="116738" name="Content Placeholder 2"/>
          <p:cNvSpPr>
            <a:spLocks noGrp="1"/>
          </p:cNvSpPr>
          <p:nvPr>
            <p:ph idx="1"/>
          </p:nvPr>
        </p:nvSpPr>
        <p:spPr>
          <a:xfrm>
            <a:off x="457200" y="1417638"/>
            <a:ext cx="8229600" cy="5440362"/>
          </a:xfrm>
        </p:spPr>
        <p:txBody>
          <a:bodyPr/>
          <a:lstStyle/>
          <a:p>
            <a:pPr marL="0" indent="0" algn="just">
              <a:spcBef>
                <a:spcPct val="0"/>
              </a:spcBef>
              <a:buNone/>
            </a:pPr>
            <a:r>
              <a:rPr lang="en-US" sz="1800" dirty="0" smtClean="0">
                <a:solidFill>
                  <a:srgbClr val="FFFF00"/>
                </a:solidFill>
                <a:latin typeface="Arial" pitchFamily="-60" charset="0"/>
                <a:ea typeface="Arial" pitchFamily="-60" charset="0"/>
                <a:cs typeface="Arial" pitchFamily="-60" charset="0"/>
              </a:rPr>
              <a:t>There is at least very strong evidence based on a study that will appear in the next month's issue of </a:t>
            </a:r>
            <a:r>
              <a:rPr lang="en-US" sz="1800" i="1" dirty="0" smtClean="0">
                <a:solidFill>
                  <a:srgbClr val="FFFF00"/>
                </a:solidFill>
                <a:latin typeface="Arial" pitchFamily="-60" charset="0"/>
                <a:ea typeface="Arial" pitchFamily="-60" charset="0"/>
                <a:cs typeface="Arial" pitchFamily="-60" charset="0"/>
              </a:rPr>
              <a:t>JCEM</a:t>
            </a:r>
            <a:r>
              <a:rPr lang="en-US" sz="1800" dirty="0" smtClean="0">
                <a:solidFill>
                  <a:srgbClr val="FFFF00"/>
                </a:solidFill>
                <a:latin typeface="Arial" pitchFamily="-60" charset="0"/>
                <a:ea typeface="Arial" pitchFamily="-60" charset="0"/>
                <a:cs typeface="Arial" pitchFamily="-60" charset="0"/>
              </a:rPr>
              <a:t>. Dutch researchers measured 24 hour urine cortisol levels in almost 900 senior citizens participating in a prospective cohort study. Over the next three years, there were 181 deaths, Researchers found a clear correlation between elevated cortisol and deaths from heart disease but not other causes. One third of the subjects with the highest urinary </a:t>
            </a:r>
            <a:r>
              <a:rPr lang="en-US" sz="1800" dirty="0" err="1" smtClean="0">
                <a:solidFill>
                  <a:srgbClr val="FFFF00"/>
                </a:solidFill>
                <a:latin typeface="Arial" pitchFamily="-60" charset="0"/>
                <a:ea typeface="Arial" pitchFamily="-60" charset="0"/>
                <a:cs typeface="Arial" pitchFamily="-60" charset="0"/>
              </a:rPr>
              <a:t>cortisols</a:t>
            </a:r>
            <a:r>
              <a:rPr lang="en-US" sz="1800" dirty="0" smtClean="0">
                <a:solidFill>
                  <a:srgbClr val="FFFF00"/>
                </a:solidFill>
                <a:latin typeface="Arial" pitchFamily="-60" charset="0"/>
                <a:ea typeface="Arial" pitchFamily="-60" charset="0"/>
                <a:cs typeface="Arial" pitchFamily="-60" charset="0"/>
              </a:rPr>
              <a:t> had a five-fold increased risk of death due to coronary heart disease. </a:t>
            </a:r>
          </a:p>
          <a:p>
            <a:pPr marL="0" indent="0" algn="just">
              <a:spcBef>
                <a:spcPct val="0"/>
              </a:spcBef>
              <a:buNone/>
            </a:pPr>
            <a:endParaRPr lang="en-US" sz="800" dirty="0" smtClean="0">
              <a:solidFill>
                <a:srgbClr val="FFFF00"/>
              </a:solidFill>
              <a:latin typeface="Arial" pitchFamily="-60" charset="0"/>
              <a:ea typeface="Arial" pitchFamily="-60" charset="0"/>
              <a:cs typeface="Arial" pitchFamily="-60" charset="0"/>
            </a:endParaRPr>
          </a:p>
          <a:p>
            <a:pPr marL="0" indent="0" algn="just">
              <a:spcBef>
                <a:spcPct val="0"/>
              </a:spcBef>
              <a:buNone/>
            </a:pPr>
            <a:r>
              <a:rPr lang="en-US" sz="1800" dirty="0" smtClean="0">
                <a:solidFill>
                  <a:srgbClr val="FFFF00"/>
                </a:solidFill>
                <a:latin typeface="Arial" pitchFamily="-60" charset="0"/>
                <a:ea typeface="Arial" pitchFamily="-60" charset="0"/>
                <a:cs typeface="Arial" pitchFamily="-60" charset="0"/>
              </a:rPr>
              <a:t>A team of Canadian and Israeli investigators came to a similar conclusion in the current issue of </a:t>
            </a:r>
            <a:r>
              <a:rPr lang="en-US" sz="1800" i="1" dirty="0" smtClean="0">
                <a:solidFill>
                  <a:srgbClr val="FFFF00"/>
                </a:solidFill>
                <a:latin typeface="Arial" pitchFamily="-60" charset="0"/>
                <a:ea typeface="Arial" pitchFamily="-60" charset="0"/>
                <a:cs typeface="Arial" pitchFamily="-60" charset="0"/>
              </a:rPr>
              <a:t>Stress</a:t>
            </a:r>
            <a:r>
              <a:rPr lang="en-US" sz="1800" dirty="0" smtClean="0">
                <a:solidFill>
                  <a:srgbClr val="FFFF00"/>
                </a:solidFill>
                <a:latin typeface="Arial" pitchFamily="-60" charset="0"/>
                <a:ea typeface="Arial" pitchFamily="-60" charset="0"/>
                <a:cs typeface="Arial" pitchFamily="-60" charset="0"/>
              </a:rPr>
              <a:t> using an enzyme immunoassay technique that measures cortisol concentrations in hair, which grows about 1 cm/month. A 6 cm. hair sample shows cortisol levels over the past 6 months, and in this study, researchers collected 3 cm. long samples from 56 men admitted for acute myocardial infarction and controls admitted for other diagnoses. Higher hair cortisol levels corresponding to the previous three months were found in the heart attack patients compared to the control group. The prevalence of diabetes, hypertension, smoking and family history of coronary artery disease did not differ significantly between the two groups, although the heart attack group had higher average cholesterols. After accounting for the known risk factors, hair cortisol content emerged as the strongest predictor of heart attack.</a:t>
            </a:r>
          </a:p>
          <a:p>
            <a:pPr marL="0" indent="0" algn="just">
              <a:spcBef>
                <a:spcPct val="0"/>
              </a:spcBef>
              <a:buNone/>
            </a:pPr>
            <a:endParaRPr lang="en-US" sz="1800" dirty="0" smtClean="0">
              <a:solidFill>
                <a:srgbClr val="FFFF00"/>
              </a:solidFill>
              <a:latin typeface="Arial" pitchFamily="-60" charset="0"/>
              <a:ea typeface="Arial" pitchFamily="-60" charset="0"/>
              <a:cs typeface="Arial" pitchFamily="-60" charset="0"/>
            </a:endParaRPr>
          </a:p>
          <a:p>
            <a:pPr marL="0" indent="0" algn="just">
              <a:spcBef>
                <a:spcPct val="0"/>
              </a:spcBef>
              <a:buNone/>
            </a:pPr>
            <a:endParaRPr lang="en-US" sz="1800" dirty="0" smtClean="0">
              <a:solidFill>
                <a:srgbClr val="FFFF00"/>
              </a:solidFill>
              <a:latin typeface="Arial" pitchFamily="-60" charset="0"/>
              <a:ea typeface="Arial" pitchFamily="-60" charset="0"/>
              <a:cs typeface="Arial" pitchFamily="-60"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sz="3600" b="1" smtClean="0">
                <a:solidFill>
                  <a:srgbClr val="FF0000"/>
                </a:solidFill>
              </a:rPr>
              <a:t>WHY DOES THE LIPID THEORY PERSIST?</a:t>
            </a:r>
          </a:p>
        </p:txBody>
      </p:sp>
      <p:sp>
        <p:nvSpPr>
          <p:cNvPr id="145410" name="Content Placeholder 2"/>
          <p:cNvSpPr>
            <a:spLocks noGrp="1"/>
          </p:cNvSpPr>
          <p:nvPr>
            <p:ph idx="1"/>
          </p:nvPr>
        </p:nvSpPr>
        <p:spPr>
          <a:xfrm>
            <a:off x="457200" y="1600200"/>
            <a:ext cx="8229600" cy="5067300"/>
          </a:xfrm>
        </p:spPr>
        <p:txBody>
          <a:bodyPr/>
          <a:lstStyle/>
          <a:p>
            <a:r>
              <a:rPr lang="en-US" sz="2600" dirty="0" smtClean="0">
                <a:solidFill>
                  <a:srgbClr val="FFFF00"/>
                </a:solidFill>
                <a:latin typeface="Arial" pitchFamily="-60" charset="0"/>
                <a:ea typeface="Arial" pitchFamily="-60" charset="0"/>
                <a:cs typeface="Arial" pitchFamily="-60" charset="0"/>
              </a:rPr>
              <a:t>Cholesterol Cartel Control Over The FDA And Other Regulatory Bodies, Prestigious Associations And Physicians , Medical Academia  And The Media </a:t>
            </a:r>
          </a:p>
          <a:p>
            <a:endParaRPr lang="en-US" sz="1400" dirty="0" smtClean="0">
              <a:solidFill>
                <a:srgbClr val="FFFF00"/>
              </a:solidFill>
              <a:latin typeface="Arial" pitchFamily="-60" charset="0"/>
              <a:ea typeface="Arial" pitchFamily="-60" charset="0"/>
              <a:cs typeface="Arial" pitchFamily="-60" charset="0"/>
            </a:endParaRPr>
          </a:p>
          <a:p>
            <a:r>
              <a:rPr lang="en-US" sz="2600" dirty="0" smtClean="0">
                <a:solidFill>
                  <a:srgbClr val="FFFF00"/>
                </a:solidFill>
                <a:latin typeface="Arial" pitchFamily="-60" charset="0"/>
                <a:ea typeface="Arial" pitchFamily="-60" charset="0"/>
                <a:cs typeface="Arial" pitchFamily="-60" charset="0"/>
              </a:rPr>
              <a:t>Deceptive Television And Magazine Advertising </a:t>
            </a:r>
          </a:p>
          <a:p>
            <a:endParaRPr lang="en-US" sz="1400" dirty="0" smtClean="0">
              <a:solidFill>
                <a:srgbClr val="FFFF00"/>
              </a:solidFill>
              <a:latin typeface="Arial" pitchFamily="-60" charset="0"/>
              <a:ea typeface="Arial" pitchFamily="-60" charset="0"/>
              <a:cs typeface="Arial" pitchFamily="-60" charset="0"/>
            </a:endParaRPr>
          </a:p>
          <a:p>
            <a:r>
              <a:rPr lang="en-US" sz="2600" dirty="0" smtClean="0">
                <a:solidFill>
                  <a:srgbClr val="FFFF00"/>
                </a:solidFill>
                <a:latin typeface="Arial" pitchFamily="-60" charset="0"/>
                <a:ea typeface="Arial" pitchFamily="-60" charset="0"/>
                <a:cs typeface="Arial" pitchFamily="-60" charset="0"/>
              </a:rPr>
              <a:t>Confusing Association With Causation And Labeling Risk Markers As Risk Factors </a:t>
            </a:r>
          </a:p>
          <a:p>
            <a:endParaRPr lang="en-US" sz="1400" dirty="0" smtClean="0">
              <a:solidFill>
                <a:srgbClr val="FFFF00"/>
              </a:solidFill>
              <a:latin typeface="Arial" pitchFamily="-60" charset="0"/>
              <a:ea typeface="Arial" pitchFamily="-60" charset="0"/>
              <a:cs typeface="Arial" pitchFamily="-60" charset="0"/>
            </a:endParaRPr>
          </a:p>
          <a:p>
            <a:r>
              <a:rPr lang="en-US" sz="2600" dirty="0" smtClean="0">
                <a:solidFill>
                  <a:srgbClr val="FFFF00"/>
                </a:solidFill>
                <a:latin typeface="Arial" pitchFamily="-60" charset="0"/>
                <a:ea typeface="Arial" pitchFamily="-60" charset="0"/>
                <a:cs typeface="Arial" pitchFamily="-60" charset="0"/>
              </a:rPr>
              <a:t>Relative Risk And Other Statistical Manipulations</a:t>
            </a:r>
            <a:endParaRPr lang="en-US" sz="1400" dirty="0" smtClean="0">
              <a:solidFill>
                <a:srgbClr val="FFFF00"/>
              </a:solidFill>
              <a:latin typeface="Arial" pitchFamily="-60" charset="0"/>
              <a:ea typeface="Arial" pitchFamily="-60" charset="0"/>
              <a:cs typeface="Arial" pitchFamily="-60" charset="0"/>
            </a:endParaRPr>
          </a:p>
          <a:p>
            <a:endParaRPr lang="en-US" sz="1400" dirty="0" smtClean="0">
              <a:solidFill>
                <a:srgbClr val="FFFF00"/>
              </a:solidFill>
              <a:latin typeface="Arial" pitchFamily="-60" charset="0"/>
              <a:ea typeface="Arial" pitchFamily="-60" charset="0"/>
              <a:cs typeface="Arial" pitchFamily="-60" charset="0"/>
            </a:endParaRPr>
          </a:p>
          <a:p>
            <a:r>
              <a:rPr lang="en-US" sz="2600" dirty="0" smtClean="0">
                <a:solidFill>
                  <a:srgbClr val="FFFF00"/>
                </a:solidFill>
                <a:latin typeface="Arial" pitchFamily="-60" charset="0"/>
                <a:ea typeface="Arial" pitchFamily="-60" charset="0"/>
                <a:cs typeface="Arial" pitchFamily="-60" charset="0"/>
              </a:rPr>
              <a:t>Ruthless Recrimination For Any Opposition And Personal Persecution Of Critics</a:t>
            </a:r>
          </a:p>
          <a:p>
            <a:endParaRPr lang="en-US" sz="2600" dirty="0" smtClean="0">
              <a:solidFill>
                <a:srgbClr val="FFFF00"/>
              </a:solidFill>
              <a:latin typeface="Arial" pitchFamily="-60" charset="0"/>
              <a:ea typeface="Arial" pitchFamily="-60" charset="0"/>
              <a:cs typeface="Arial" pitchFamily="-60" charset="0"/>
            </a:endParaRPr>
          </a:p>
          <a:p>
            <a:endParaRPr lang="en-US" sz="2600" dirty="0" smtClean="0">
              <a:solidFill>
                <a:srgbClr val="FFFF00"/>
              </a:solidFill>
              <a:latin typeface="Arial" pitchFamily="-60" charset="0"/>
              <a:ea typeface="Arial" pitchFamily="-60" charset="0"/>
              <a:cs typeface="Arial" pitchFamily="-60"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762000" y="0"/>
            <a:ext cx="7696200" cy="641350"/>
          </a:xfrm>
          <a:prstGeom prst="rect">
            <a:avLst/>
          </a:prstGeom>
          <a:noFill/>
          <a:ln w="9525">
            <a:noFill/>
            <a:miter lim="800000"/>
            <a:headEnd/>
            <a:tailEnd/>
          </a:ln>
        </p:spPr>
        <p:txBody>
          <a:bodyPr>
            <a:prstTxWarp prst="textNoShape">
              <a:avLst/>
            </a:prstTxWarp>
            <a:spAutoFit/>
          </a:bodyPr>
          <a:lstStyle/>
          <a:p>
            <a:pPr algn="ctr" defTabSz="457200">
              <a:spcBef>
                <a:spcPct val="50000"/>
              </a:spcBef>
            </a:pPr>
            <a:r>
              <a:rPr lang="en-US" sz="3600" b="1" dirty="0">
                <a:solidFill>
                  <a:srgbClr val="FF0000"/>
                </a:solidFill>
                <a:latin typeface="Helvetica" charset="0"/>
                <a:ea typeface="Times" charset="0"/>
                <a:cs typeface="Times" charset="0"/>
              </a:rPr>
              <a:t>THE CHOLESTEROL CARTEL</a:t>
            </a:r>
            <a:endParaRPr lang="en-US" b="1" dirty="0">
              <a:solidFill>
                <a:srgbClr val="FF0000"/>
              </a:solidFill>
              <a:latin typeface="Helvetica" charset="0"/>
              <a:ea typeface="Times" charset="0"/>
              <a:cs typeface="Times" charset="0"/>
            </a:endParaRPr>
          </a:p>
        </p:txBody>
      </p:sp>
      <p:sp>
        <p:nvSpPr>
          <p:cNvPr id="24579" name="Line 3"/>
          <p:cNvSpPr>
            <a:spLocks noChangeShapeType="1"/>
          </p:cNvSpPr>
          <p:nvPr/>
        </p:nvSpPr>
        <p:spPr bwMode="auto">
          <a:xfrm>
            <a:off x="838200" y="762000"/>
            <a:ext cx="7239000" cy="0"/>
          </a:xfrm>
          <a:prstGeom prst="line">
            <a:avLst/>
          </a:prstGeom>
          <a:noFill/>
          <a:ln w="9525">
            <a:solidFill>
              <a:srgbClr val="FFFF66"/>
            </a:solidFill>
            <a:round/>
            <a:headEnd/>
            <a:tailEnd/>
          </a:ln>
        </p:spPr>
        <p:txBody>
          <a:bodyPr wrap="none" anchor="ctr">
            <a:prstTxWarp prst="textNoShape">
              <a:avLst/>
            </a:prstTxWarp>
          </a:bodyPr>
          <a:lstStyle/>
          <a:p>
            <a:endParaRPr lang="en-US"/>
          </a:p>
        </p:txBody>
      </p:sp>
      <p:sp>
        <p:nvSpPr>
          <p:cNvPr id="24580" name="Text Box 4"/>
          <p:cNvSpPr txBox="1">
            <a:spLocks noChangeArrowheads="1"/>
          </p:cNvSpPr>
          <p:nvPr/>
        </p:nvSpPr>
        <p:spPr bwMode="auto">
          <a:xfrm>
            <a:off x="0" y="914400"/>
            <a:ext cx="9067800" cy="6093975"/>
          </a:xfrm>
          <a:prstGeom prst="rect">
            <a:avLst/>
          </a:prstGeom>
          <a:noFill/>
          <a:ln w="9525">
            <a:noFill/>
            <a:miter lim="800000"/>
            <a:headEnd/>
            <a:tailEnd/>
          </a:ln>
        </p:spPr>
        <p:txBody>
          <a:bodyPr>
            <a:prstTxWarp prst="textNoShape">
              <a:avLst/>
            </a:prstTxWarp>
            <a:spAutoFit/>
          </a:bodyPr>
          <a:lstStyle/>
          <a:p>
            <a:pPr algn="ctr" defTabSz="457200"/>
            <a:r>
              <a:rPr lang="en-US" b="1" dirty="0">
                <a:solidFill>
                  <a:srgbClr val="FFFF00"/>
                </a:solidFill>
                <a:latin typeface="Calibri" charset="0"/>
              </a:rPr>
              <a:t>AN EXTREMELY POWERFUL &amp; WEALTHY COALITION OF:</a:t>
            </a:r>
          </a:p>
          <a:p>
            <a:pPr algn="ctr" defTabSz="457200"/>
            <a:endParaRPr lang="en-US" sz="1800" b="1" dirty="0" smtClean="0">
              <a:solidFill>
                <a:srgbClr val="FFFF00"/>
              </a:solidFill>
              <a:latin typeface="Calibri" charset="0"/>
            </a:endParaRPr>
          </a:p>
          <a:p>
            <a:pPr defTabSz="457200">
              <a:buFont typeface="Times" charset="0"/>
              <a:buChar char="•"/>
            </a:pPr>
            <a:r>
              <a:rPr lang="en-US" dirty="0" smtClean="0">
                <a:solidFill>
                  <a:srgbClr val="FFFF00"/>
                </a:solidFill>
                <a:latin typeface="Calibri" charset="0"/>
              </a:rPr>
              <a:t> </a:t>
            </a:r>
            <a:r>
              <a:rPr lang="en-US" dirty="0">
                <a:solidFill>
                  <a:srgbClr val="FFFF00"/>
                </a:solidFill>
                <a:latin typeface="Calibri" charset="0"/>
              </a:rPr>
              <a:t>Makers of non prescription supplements (</a:t>
            </a:r>
            <a:r>
              <a:rPr lang="en-US" dirty="0" err="1">
                <a:solidFill>
                  <a:srgbClr val="FFFF00"/>
                </a:solidFill>
                <a:latin typeface="Calibri" charset="0"/>
              </a:rPr>
              <a:t>phytosterols</a:t>
            </a:r>
            <a:r>
              <a:rPr lang="en-US" dirty="0">
                <a:solidFill>
                  <a:srgbClr val="FFFF00"/>
                </a:solidFill>
                <a:latin typeface="Calibri" charset="0"/>
              </a:rPr>
              <a:t> to </a:t>
            </a:r>
          </a:p>
          <a:p>
            <a:pPr defTabSz="457200">
              <a:buFont typeface="Times" charset="0"/>
              <a:buNone/>
            </a:pPr>
            <a:r>
              <a:rPr lang="en-US" dirty="0">
                <a:solidFill>
                  <a:srgbClr val="FFFF00"/>
                </a:solidFill>
                <a:latin typeface="Calibri" charset="0"/>
              </a:rPr>
              <a:t>  lower cholesterol, </a:t>
            </a:r>
            <a:r>
              <a:rPr lang="en-US" dirty="0" err="1">
                <a:solidFill>
                  <a:srgbClr val="FFFF00"/>
                </a:solidFill>
                <a:latin typeface="Calibri" charset="0"/>
              </a:rPr>
              <a:t>chitosan</a:t>
            </a:r>
            <a:r>
              <a:rPr lang="en-US" dirty="0">
                <a:solidFill>
                  <a:srgbClr val="FFFF00"/>
                </a:solidFill>
                <a:latin typeface="Calibri" charset="0"/>
              </a:rPr>
              <a:t> to bind fats and fat “burners”.</a:t>
            </a:r>
          </a:p>
          <a:p>
            <a:pPr defTabSz="457200">
              <a:buFont typeface="Times" charset="0"/>
              <a:buNone/>
            </a:pPr>
            <a:endParaRPr lang="en-US" sz="1200" dirty="0">
              <a:solidFill>
                <a:srgbClr val="FFFF00"/>
              </a:solidFill>
              <a:latin typeface="Calibri" charset="0"/>
            </a:endParaRPr>
          </a:p>
          <a:p>
            <a:pPr defTabSz="457200">
              <a:buFont typeface="Times" charset="0"/>
              <a:buChar char="•"/>
            </a:pPr>
            <a:r>
              <a:rPr lang="en-US" dirty="0">
                <a:solidFill>
                  <a:srgbClr val="FFFF00"/>
                </a:solidFill>
                <a:latin typeface="Calibri" charset="0"/>
              </a:rPr>
              <a:t> Manufacturers of testing equipment to measure cholesterol, LDL</a:t>
            </a:r>
            <a:r>
              <a:rPr lang="en-US" dirty="0" smtClean="0">
                <a:solidFill>
                  <a:srgbClr val="FFFF00"/>
                </a:solidFill>
                <a:latin typeface="Calibri" charset="0"/>
              </a:rPr>
              <a:t>  </a:t>
            </a:r>
          </a:p>
          <a:p>
            <a:pPr>
              <a:buFont typeface="Times" charset="0"/>
              <a:buChar char="•"/>
            </a:pPr>
            <a:endParaRPr lang="en-US" sz="1200" dirty="0" smtClean="0">
              <a:solidFill>
                <a:srgbClr val="FFFF00"/>
              </a:solidFill>
              <a:latin typeface="Calibri" charset="0"/>
            </a:endParaRPr>
          </a:p>
          <a:p>
            <a:pPr defTabSz="457200">
              <a:buFont typeface="Times" charset="0"/>
              <a:buChar char="•"/>
            </a:pPr>
            <a:r>
              <a:rPr lang="en-US" dirty="0" smtClean="0">
                <a:solidFill>
                  <a:srgbClr val="FFFF00"/>
                </a:solidFill>
                <a:latin typeface="Calibri" charset="0"/>
              </a:rPr>
              <a:t> Pharmaceutical companies that provide </a:t>
            </a:r>
            <a:r>
              <a:rPr lang="en-US" dirty="0" err="1" smtClean="0">
                <a:solidFill>
                  <a:srgbClr val="FFFF00"/>
                </a:solidFill>
                <a:latin typeface="Calibri" charset="0"/>
              </a:rPr>
              <a:t>statins</a:t>
            </a:r>
            <a:r>
              <a:rPr lang="en-US" dirty="0" smtClean="0">
                <a:solidFill>
                  <a:srgbClr val="FFFF00"/>
                </a:solidFill>
                <a:latin typeface="Calibri" charset="0"/>
              </a:rPr>
              <a:t> and other drugs to lower cholesterol or reduce the absorption of fats.	</a:t>
            </a:r>
          </a:p>
          <a:p>
            <a:pPr defTabSz="457200"/>
            <a:r>
              <a:rPr lang="en-US" dirty="0" smtClean="0">
                <a:solidFill>
                  <a:srgbClr val="FFFF00"/>
                </a:solidFill>
                <a:latin typeface="Calibri" charset="0"/>
              </a:rPr>
              <a:t> </a:t>
            </a:r>
            <a:r>
              <a:rPr lang="en-US" sz="1200" dirty="0" smtClean="0">
                <a:solidFill>
                  <a:srgbClr val="FFFF00"/>
                </a:solidFill>
                <a:latin typeface="Calibri" charset="0"/>
              </a:rPr>
              <a:t> </a:t>
            </a:r>
          </a:p>
          <a:p>
            <a:pPr defTabSz="457200">
              <a:buFont typeface="Times" charset="0"/>
              <a:buChar char="•"/>
            </a:pPr>
            <a:r>
              <a:rPr lang="en-US" dirty="0" smtClean="0">
                <a:solidFill>
                  <a:srgbClr val="FFFF00"/>
                </a:solidFill>
                <a:latin typeface="Calibri" charset="0"/>
              </a:rPr>
              <a:t> Manufacturers of low fat foods or substitutes (soy, margarine).</a:t>
            </a:r>
          </a:p>
          <a:p>
            <a:pPr defTabSz="457200">
              <a:buFont typeface="Times" charset="0"/>
              <a:buNone/>
            </a:pPr>
            <a:r>
              <a:rPr lang="en-US" dirty="0" smtClean="0">
                <a:solidFill>
                  <a:srgbClr val="FFFF00"/>
                </a:solidFill>
                <a:latin typeface="Calibri" charset="0"/>
              </a:rPr>
              <a:t>  </a:t>
            </a:r>
            <a:r>
              <a:rPr lang="en-US" dirty="0">
                <a:solidFill>
                  <a:srgbClr val="FFFF00"/>
                </a:solidFill>
                <a:latin typeface="Calibri" charset="0"/>
              </a:rPr>
              <a:t>and other blood lipids.</a:t>
            </a:r>
          </a:p>
          <a:p>
            <a:pPr defTabSz="457200">
              <a:buFont typeface="Times" charset="0"/>
              <a:buNone/>
            </a:pPr>
            <a:endParaRPr lang="en-US" sz="1200" dirty="0">
              <a:solidFill>
                <a:schemeClr val="bg1"/>
              </a:solidFill>
              <a:latin typeface="Calibri" charset="0"/>
            </a:endParaRPr>
          </a:p>
          <a:p>
            <a:pPr algn="just" defTabSz="457200">
              <a:buFont typeface="Times" charset="0"/>
              <a:buNone/>
            </a:pPr>
            <a:r>
              <a:rPr lang="en-US" dirty="0">
                <a:solidFill>
                  <a:srgbClr val="FFFF00"/>
                </a:solidFill>
                <a:latin typeface="Calibri" charset="0"/>
              </a:rPr>
              <a:t>Tremendous influence if not control over regulatory agencies (FDA, Congress), medical schools (research grants, CME) the media (peer reviewed journals, print and especially direct to consumer TV ads), organizations (AMA, AHA0 and physician prescribing habits (drug reps, illegal kickbacks, paid vacations).</a:t>
            </a:r>
            <a:r>
              <a:rPr lang="en-US" dirty="0">
                <a:solidFill>
                  <a:schemeClr val="bg1"/>
                </a:solidFill>
                <a:latin typeface="Calibri" charset="0"/>
              </a:rPr>
              <a:t>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 Box 2"/>
          <p:cNvSpPr txBox="1">
            <a:spLocks noChangeArrowheads="1"/>
          </p:cNvSpPr>
          <p:nvPr/>
        </p:nvSpPr>
        <p:spPr bwMode="auto">
          <a:xfrm>
            <a:off x="381000" y="228600"/>
            <a:ext cx="7772400" cy="701675"/>
          </a:xfrm>
          <a:prstGeom prst="rect">
            <a:avLst/>
          </a:prstGeom>
          <a:noFill/>
          <a:ln w="9525">
            <a:noFill/>
            <a:miter lim="800000"/>
            <a:headEnd/>
            <a:tailEnd/>
          </a:ln>
        </p:spPr>
        <p:txBody>
          <a:bodyPr>
            <a:prstTxWarp prst="textNoShape">
              <a:avLst/>
            </a:prstTxWarp>
            <a:spAutoFit/>
          </a:bodyPr>
          <a:lstStyle/>
          <a:p>
            <a:pPr algn="ctr">
              <a:spcBef>
                <a:spcPct val="50000"/>
              </a:spcBef>
              <a:defRPr/>
            </a:pPr>
            <a:r>
              <a:rPr lang="en-US" sz="4000" b="1" dirty="0">
                <a:solidFill>
                  <a:srgbClr val="FF0000"/>
                </a:solidFill>
                <a:latin typeface="+mj-lt"/>
              </a:rPr>
              <a:t>Relative vs. Absolute Risk vs. NNT </a:t>
            </a:r>
          </a:p>
        </p:txBody>
      </p:sp>
      <p:sp>
        <p:nvSpPr>
          <p:cNvPr id="70658" name="Text Box 3"/>
          <p:cNvSpPr txBox="1">
            <a:spLocks noChangeArrowheads="1"/>
          </p:cNvSpPr>
          <p:nvPr/>
        </p:nvSpPr>
        <p:spPr bwMode="auto">
          <a:xfrm>
            <a:off x="304800" y="914400"/>
            <a:ext cx="8458200" cy="5826125"/>
          </a:xfrm>
          <a:prstGeom prst="rect">
            <a:avLst/>
          </a:prstGeom>
          <a:noFill/>
          <a:ln w="9525">
            <a:noFill/>
            <a:miter lim="800000"/>
            <a:headEnd/>
            <a:tailEnd/>
          </a:ln>
        </p:spPr>
        <p:txBody>
          <a:bodyPr>
            <a:prstTxWarp prst="textNoShape">
              <a:avLst/>
            </a:prstTxWarp>
            <a:spAutoFit/>
          </a:bodyPr>
          <a:lstStyle/>
          <a:p>
            <a:pPr algn="just" defTabSz="169863">
              <a:defRPr/>
            </a:pPr>
            <a:r>
              <a:rPr lang="en-US" sz="2000" dirty="0">
                <a:solidFill>
                  <a:srgbClr val="FFFF00"/>
                </a:solidFill>
                <a:latin typeface="+mn-lt"/>
                <a:cs typeface="Helvetica"/>
              </a:rPr>
              <a:t>Your doctor tells you that there is a new statin drug with no side effects and if you take it every day for the next five years it will significantly </a:t>
            </a:r>
            <a:r>
              <a:rPr lang="en-US" sz="2000" b="1" dirty="0">
                <a:solidFill>
                  <a:srgbClr val="FFFF00"/>
                </a:solidFill>
                <a:latin typeface="+mn-lt"/>
                <a:cs typeface="Helvetica"/>
              </a:rPr>
              <a:t>"reduce your risk" </a:t>
            </a:r>
            <a:r>
              <a:rPr lang="en-US" sz="2000" dirty="0">
                <a:solidFill>
                  <a:srgbClr val="FFFF00"/>
                </a:solidFill>
                <a:latin typeface="+mn-lt"/>
                <a:cs typeface="Helvetica"/>
              </a:rPr>
              <a:t>of having a heart attack.  Would you take the drug based on the following? </a:t>
            </a:r>
          </a:p>
          <a:p>
            <a:pPr defTabSz="169863">
              <a:defRPr/>
            </a:pPr>
            <a:endParaRPr lang="en-US" sz="2000" dirty="0">
              <a:solidFill>
                <a:srgbClr val="FFFF00"/>
              </a:solidFill>
              <a:latin typeface="Helvetica"/>
              <a:cs typeface="Helvetica"/>
            </a:endParaRPr>
          </a:p>
          <a:p>
            <a:pPr defTabSz="169863">
              <a:lnSpc>
                <a:spcPct val="90000"/>
              </a:lnSpc>
              <a:defRPr/>
            </a:pPr>
            <a:r>
              <a:rPr lang="en-US" sz="2000" dirty="0">
                <a:solidFill>
                  <a:srgbClr val="FFFF00"/>
                </a:solidFill>
                <a:latin typeface="Helvetica"/>
                <a:cs typeface="Helvetica"/>
              </a:rPr>
              <a:t>	1.	</a:t>
            </a:r>
            <a:r>
              <a:rPr lang="en-US" sz="2000" dirty="0">
                <a:solidFill>
                  <a:srgbClr val="FFFF00"/>
                </a:solidFill>
                <a:latin typeface="Arial"/>
                <a:cs typeface="Arial"/>
              </a:rPr>
              <a:t>Over five years, patients on this drug had 34% fewer heart </a:t>
            </a:r>
          </a:p>
          <a:p>
            <a:pPr defTabSz="169863">
              <a:lnSpc>
                <a:spcPct val="90000"/>
              </a:lnSpc>
              <a:defRPr/>
            </a:pPr>
            <a:r>
              <a:rPr lang="en-US" sz="2000" dirty="0">
                <a:solidFill>
                  <a:srgbClr val="FFFF00"/>
                </a:solidFill>
                <a:latin typeface="Arial"/>
                <a:cs typeface="Arial"/>
              </a:rPr>
              <a:t>			attacks than controls on a placebo.		</a:t>
            </a:r>
            <a:r>
              <a:rPr lang="en-US" sz="2000" b="1" dirty="0">
                <a:solidFill>
                  <a:srgbClr val="FFFF00"/>
                </a:solidFill>
                <a:latin typeface="Arial"/>
                <a:cs typeface="Arial"/>
              </a:rPr>
              <a:t>Relative risk reduction 34% 	</a:t>
            </a:r>
          </a:p>
          <a:p>
            <a:pPr defTabSz="169863">
              <a:defRPr/>
            </a:pPr>
            <a:endParaRPr lang="en-US" sz="800" dirty="0">
              <a:solidFill>
                <a:srgbClr val="FFFF00"/>
              </a:solidFill>
              <a:latin typeface="Arial"/>
              <a:cs typeface="Arial"/>
            </a:endParaRPr>
          </a:p>
          <a:p>
            <a:pPr defTabSz="169863">
              <a:lnSpc>
                <a:spcPct val="90000"/>
              </a:lnSpc>
              <a:defRPr/>
            </a:pPr>
            <a:r>
              <a:rPr lang="en-US" sz="2000" dirty="0">
                <a:solidFill>
                  <a:srgbClr val="FFFF00"/>
                </a:solidFill>
                <a:latin typeface="Arial"/>
                <a:cs typeface="Arial"/>
              </a:rPr>
              <a:t>	2.  Over five years, 2.7% of patients on the drug had a heart attack  	</a:t>
            </a:r>
          </a:p>
          <a:p>
            <a:pPr defTabSz="169863">
              <a:lnSpc>
                <a:spcPct val="90000"/>
              </a:lnSpc>
              <a:defRPr/>
            </a:pPr>
            <a:r>
              <a:rPr lang="en-US" sz="2000" dirty="0">
                <a:solidFill>
                  <a:srgbClr val="FFFF00"/>
                </a:solidFill>
                <a:latin typeface="Arial"/>
                <a:cs typeface="Arial"/>
              </a:rPr>
              <a:t>		   compared to 4.1% taking a placebo.  </a:t>
            </a:r>
            <a:r>
              <a:rPr lang="en-US" sz="2000" b="1" dirty="0">
                <a:solidFill>
                  <a:srgbClr val="FFFF00"/>
                </a:solidFill>
                <a:latin typeface="Arial"/>
                <a:cs typeface="Arial"/>
              </a:rPr>
              <a:t>Absolute risk reduction	1.4%</a:t>
            </a:r>
            <a:r>
              <a:rPr lang="en-US" sz="2000" dirty="0">
                <a:solidFill>
                  <a:srgbClr val="FFFF00"/>
                </a:solidFill>
                <a:latin typeface="Arial"/>
                <a:cs typeface="Arial"/>
              </a:rPr>
              <a:t>	</a:t>
            </a:r>
          </a:p>
          <a:p>
            <a:pPr defTabSz="169863">
              <a:lnSpc>
                <a:spcPct val="90000"/>
              </a:lnSpc>
              <a:defRPr/>
            </a:pPr>
            <a:r>
              <a:rPr lang="en-US" sz="2000" dirty="0">
                <a:solidFill>
                  <a:srgbClr val="FFFF00"/>
                </a:solidFill>
                <a:latin typeface="Arial"/>
                <a:cs typeface="Arial"/>
              </a:rPr>
              <a:t>	</a:t>
            </a:r>
            <a:r>
              <a:rPr lang="en-US" sz="800" dirty="0">
                <a:solidFill>
                  <a:srgbClr val="FFFF00"/>
                </a:solidFill>
                <a:latin typeface="Arial"/>
                <a:cs typeface="Arial"/>
              </a:rPr>
              <a:t>		</a:t>
            </a:r>
          </a:p>
          <a:p>
            <a:pPr defTabSz="169863">
              <a:lnSpc>
                <a:spcPct val="90000"/>
              </a:lnSpc>
              <a:defRPr/>
            </a:pPr>
            <a:r>
              <a:rPr lang="en-US" sz="2000" dirty="0">
                <a:solidFill>
                  <a:srgbClr val="FFFF00"/>
                </a:solidFill>
                <a:latin typeface="Arial"/>
                <a:cs typeface="Arial"/>
              </a:rPr>
              <a:t>	3.  If this drug is taken by seventy-one people every day for five years </a:t>
            </a:r>
          </a:p>
          <a:p>
            <a:pPr defTabSz="169863">
              <a:lnSpc>
                <a:spcPct val="90000"/>
              </a:lnSpc>
              <a:defRPr/>
            </a:pPr>
            <a:r>
              <a:rPr lang="en-US" sz="2000" dirty="0">
                <a:solidFill>
                  <a:srgbClr val="FFFF00"/>
                </a:solidFill>
                <a:latin typeface="Arial"/>
                <a:cs typeface="Arial"/>
              </a:rPr>
              <a:t>			it will prevent one person from having a heart attack, but it is not </a:t>
            </a:r>
          </a:p>
          <a:p>
            <a:pPr defTabSz="169863">
              <a:lnSpc>
                <a:spcPct val="90000"/>
              </a:lnSpc>
              <a:defRPr/>
            </a:pPr>
            <a:r>
              <a:rPr lang="en-US" sz="2000" dirty="0">
                <a:solidFill>
                  <a:srgbClr val="FFFF00"/>
                </a:solidFill>
                <a:latin typeface="Arial"/>
                <a:cs typeface="Arial"/>
              </a:rPr>
              <a:t>			known if that person will be you. - </a:t>
            </a:r>
            <a:r>
              <a:rPr lang="en-US" sz="2000" b="1" dirty="0">
                <a:solidFill>
                  <a:srgbClr val="FFFF00"/>
                </a:solidFill>
                <a:latin typeface="Arial"/>
                <a:cs typeface="Arial"/>
              </a:rPr>
              <a:t>NNT (Number needed to treat</a:t>
            </a:r>
            <a:r>
              <a:rPr lang="en-US" sz="2000" dirty="0">
                <a:solidFill>
                  <a:srgbClr val="FFFF00"/>
                </a:solidFill>
                <a:latin typeface="Arial"/>
                <a:cs typeface="Arial"/>
              </a:rPr>
              <a:t>)	</a:t>
            </a:r>
          </a:p>
          <a:p>
            <a:pPr defTabSz="169863">
              <a:lnSpc>
                <a:spcPct val="90000"/>
              </a:lnSpc>
              <a:defRPr/>
            </a:pPr>
            <a:r>
              <a:rPr lang="en-US" sz="2000" dirty="0">
                <a:solidFill>
                  <a:srgbClr val="FFFF00"/>
                </a:solidFill>
                <a:latin typeface="Arial"/>
                <a:cs typeface="Arial"/>
              </a:rPr>
              <a:t>												</a:t>
            </a:r>
          </a:p>
          <a:p>
            <a:pPr algn="ctr" defTabSz="169863">
              <a:defRPr/>
            </a:pPr>
            <a:r>
              <a:rPr lang="en-US" sz="2000" b="1" dirty="0">
                <a:solidFill>
                  <a:srgbClr val="FFFF00"/>
                </a:solidFill>
                <a:latin typeface="Arial"/>
                <a:cs typeface="Arial"/>
              </a:rPr>
              <a:t>THESE FIGURES ARE ALL FROM THE SAME STUDY</a:t>
            </a:r>
          </a:p>
          <a:p>
            <a:pPr algn="ctr" defTabSz="169863">
              <a:defRPr/>
            </a:pPr>
            <a:endParaRPr lang="en-US" sz="2000" b="1" dirty="0">
              <a:solidFill>
                <a:srgbClr val="FFFF00"/>
              </a:solidFill>
              <a:latin typeface="Arial"/>
              <a:cs typeface="Arial"/>
            </a:endParaRPr>
          </a:p>
          <a:p>
            <a:pPr algn="ctr" defTabSz="169863">
              <a:defRPr/>
            </a:pPr>
            <a:r>
              <a:rPr lang="en-US" sz="2800" b="1" i="1" dirty="0">
                <a:solidFill>
                  <a:srgbClr val="FF0000"/>
                </a:solidFill>
                <a:latin typeface="Arial Rounded MT Bold"/>
                <a:cs typeface="Arial Rounded MT Bold"/>
              </a:rPr>
              <a:t>"If you can't convince them, confuse them"</a:t>
            </a:r>
            <a:r>
              <a:rPr lang="en-US" sz="2800" i="1" dirty="0">
                <a:solidFill>
                  <a:srgbClr val="FF0000"/>
                </a:solidFill>
                <a:latin typeface="Arial Rounded MT Bold"/>
                <a:cs typeface="Arial Rounded MT Bold"/>
              </a:rPr>
              <a:t> </a:t>
            </a:r>
          </a:p>
          <a:p>
            <a:pPr algn="ctr" defTabSz="169863">
              <a:defRPr/>
            </a:pPr>
            <a:r>
              <a:rPr lang="en-US" sz="2000" i="1" dirty="0">
                <a:solidFill>
                  <a:srgbClr val="FF0000"/>
                </a:solidFill>
                <a:latin typeface="Arial Rounded MT Bold"/>
                <a:cs typeface="Arial Rounded MT Bold"/>
              </a:rPr>
              <a:t> </a:t>
            </a:r>
            <a:r>
              <a:rPr lang="en-US" sz="2000" dirty="0">
                <a:solidFill>
                  <a:srgbClr val="FF0000"/>
                </a:solidFill>
                <a:latin typeface="Arial Rounded MT Bold"/>
                <a:cs typeface="Arial Rounded MT Bold"/>
              </a:rPr>
              <a:t>Harry S. Truman</a:t>
            </a:r>
            <a:endParaRPr lang="en-US" sz="2000" b="1" dirty="0">
              <a:solidFill>
                <a:srgbClr val="FF0000"/>
              </a:solidFill>
              <a:latin typeface="Arial"/>
              <a:cs typeface="Arial"/>
            </a:endParaRPr>
          </a:p>
          <a:p>
            <a:pPr defTabSz="169863">
              <a:defRPr/>
            </a:pPr>
            <a:endParaRPr lang="en-US" sz="2000" dirty="0">
              <a:solidFill>
                <a:srgbClr val="FFFF00"/>
              </a:solidFill>
              <a:latin typeface="Arial"/>
              <a:cs typeface="Aria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09" name="Picture 1"/>
          <p:cNvPicPr>
            <a:picLocks noChangeAspect="1"/>
          </p:cNvPicPr>
          <p:nvPr/>
        </p:nvPicPr>
        <p:blipFill>
          <a:blip r:embed="rId3"/>
          <a:srcRect t="22784" b="9872"/>
          <a:stretch>
            <a:fillRect/>
          </a:stretch>
        </p:blipFill>
        <p:spPr bwMode="auto">
          <a:xfrm>
            <a:off x="0" y="1155700"/>
            <a:ext cx="9169400" cy="4305300"/>
          </a:xfrm>
          <a:prstGeom prst="rect">
            <a:avLst/>
          </a:prstGeom>
          <a:noFill/>
          <a:ln w="9525">
            <a:noFill/>
            <a:miter lim="800000"/>
            <a:headEnd/>
            <a:tailEnd/>
          </a:ln>
        </p:spPr>
      </p:pic>
      <p:sp>
        <p:nvSpPr>
          <p:cNvPr id="3" name="TextBox 2"/>
          <p:cNvSpPr txBox="1"/>
          <p:nvPr/>
        </p:nvSpPr>
        <p:spPr>
          <a:xfrm>
            <a:off x="0" y="368300"/>
            <a:ext cx="9144000" cy="641350"/>
          </a:xfrm>
          <a:prstGeom prst="rect">
            <a:avLst/>
          </a:prstGeom>
          <a:noFill/>
        </p:spPr>
        <p:txBody>
          <a:bodyPr>
            <a:spAutoFit/>
          </a:bodyPr>
          <a:lstStyle/>
          <a:p>
            <a:pPr algn="ctr">
              <a:defRPr/>
            </a:pPr>
            <a:r>
              <a:rPr lang="en-US" sz="3600" b="1" dirty="0">
                <a:solidFill>
                  <a:srgbClr val="FF0000"/>
                </a:solidFill>
                <a:latin typeface="+mj-lt"/>
                <a:cs typeface="Arial"/>
              </a:rPr>
              <a:t>ASSOCIATION NEVER PROVES CAUSATION</a:t>
            </a:r>
          </a:p>
        </p:txBody>
      </p:sp>
      <p:sp>
        <p:nvSpPr>
          <p:cNvPr id="119811" name="TextBox 3"/>
          <p:cNvSpPr txBox="1">
            <a:spLocks noChangeArrowheads="1"/>
          </p:cNvSpPr>
          <p:nvPr/>
        </p:nvSpPr>
        <p:spPr bwMode="auto">
          <a:xfrm>
            <a:off x="0" y="5727700"/>
            <a:ext cx="9144000" cy="457200"/>
          </a:xfrm>
          <a:prstGeom prst="rect">
            <a:avLst/>
          </a:prstGeom>
          <a:noFill/>
          <a:ln w="9525">
            <a:noFill/>
            <a:miter lim="800000"/>
            <a:headEnd/>
            <a:tailEnd/>
          </a:ln>
        </p:spPr>
        <p:txBody>
          <a:bodyPr>
            <a:prstTxWarp prst="textNoShape">
              <a:avLst/>
            </a:prstTxWarp>
            <a:spAutoFit/>
          </a:bodyPr>
          <a:lstStyle/>
          <a:p>
            <a:pPr algn="ctr"/>
            <a:r>
              <a:rPr lang="en-US" b="1">
                <a:solidFill>
                  <a:srgbClr val="FF0000"/>
                </a:solidFill>
              </a:rPr>
              <a:t>RELATIVE RISK REDUCTION PROJECTIONS</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0" y="274638"/>
            <a:ext cx="9144000" cy="1143000"/>
          </a:xfrm>
        </p:spPr>
        <p:txBody>
          <a:bodyPr/>
          <a:lstStyle/>
          <a:p>
            <a:pPr>
              <a:defRPr/>
            </a:pPr>
            <a:r>
              <a:rPr lang="en-US" sz="3600" b="1" dirty="0" smtClean="0">
                <a:solidFill>
                  <a:srgbClr val="FF0000"/>
                </a:solidFill>
                <a:cs typeface="Arial"/>
              </a:rPr>
              <a:t>ASSOCIATION NEVER PROVES CAUSATION</a:t>
            </a:r>
            <a:endParaRPr lang="en-US" sz="3600" b="1" dirty="0">
              <a:solidFill>
                <a:srgbClr val="FF0000"/>
              </a:solidFill>
              <a:cs typeface="Arial"/>
            </a:endParaRPr>
          </a:p>
        </p:txBody>
      </p:sp>
      <p:sp>
        <p:nvSpPr>
          <p:cNvPr id="3" name="Content Placeholder 2"/>
          <p:cNvSpPr>
            <a:spLocks noGrp="1"/>
          </p:cNvSpPr>
          <p:nvPr>
            <p:ph idx="1"/>
          </p:nvPr>
        </p:nvSpPr>
        <p:spPr>
          <a:xfrm>
            <a:off x="457200" y="1417638"/>
            <a:ext cx="8229600" cy="5440362"/>
          </a:xfrm>
        </p:spPr>
        <p:txBody>
          <a:bodyPr/>
          <a:lstStyle/>
          <a:p>
            <a:pPr>
              <a:defRPr/>
            </a:pPr>
            <a:r>
              <a:rPr lang="en-US" sz="2000" dirty="0" smtClean="0">
                <a:solidFill>
                  <a:schemeClr val="bg1"/>
                </a:solidFill>
                <a:latin typeface="Arial"/>
                <a:ea typeface="Calibri"/>
                <a:cs typeface="Arial"/>
              </a:rPr>
              <a:t> </a:t>
            </a:r>
            <a:r>
              <a:rPr lang="en-US" sz="2100" dirty="0" smtClean="0">
                <a:solidFill>
                  <a:srgbClr val="FFFF00"/>
                </a:solidFill>
                <a:latin typeface="Arial"/>
                <a:ea typeface="Calibri"/>
                <a:cs typeface="Arial"/>
              </a:rPr>
              <a:t>The Japanese eat very little fat and suffer fewer heart attacks than the British or Americans. </a:t>
            </a:r>
          </a:p>
          <a:p>
            <a:pPr>
              <a:defRPr/>
            </a:pPr>
            <a:r>
              <a:rPr lang="en-US" sz="2100" dirty="0" smtClean="0">
                <a:solidFill>
                  <a:srgbClr val="FFFF00"/>
                </a:solidFill>
                <a:latin typeface="Arial"/>
                <a:ea typeface="Calibri"/>
                <a:cs typeface="Arial"/>
              </a:rPr>
              <a:t>  The French eat a lot of saturated fat and also suffer fewer heart attacks than the British or Americans. </a:t>
            </a:r>
          </a:p>
          <a:p>
            <a:pPr>
              <a:defRPr/>
            </a:pPr>
            <a:r>
              <a:rPr lang="en-US" sz="2100" dirty="0" smtClean="0">
                <a:solidFill>
                  <a:srgbClr val="FFFF00"/>
                </a:solidFill>
                <a:latin typeface="Arial"/>
                <a:ea typeface="Calibri"/>
                <a:cs typeface="Arial"/>
              </a:rPr>
              <a:t>  The Japanese drink very little red wine and suffer fewer heart attacks than the British or Americans. </a:t>
            </a:r>
          </a:p>
          <a:p>
            <a:pPr>
              <a:defRPr/>
            </a:pPr>
            <a:r>
              <a:rPr lang="en-US" sz="2100" dirty="0" smtClean="0">
                <a:solidFill>
                  <a:srgbClr val="FFFF00"/>
                </a:solidFill>
                <a:latin typeface="Arial"/>
                <a:ea typeface="Calibri"/>
                <a:cs typeface="Arial"/>
              </a:rPr>
              <a:t>  The Italians and French drink excessive amounts of red wine and also suffer fewer heart attacks than the British or Americans. </a:t>
            </a:r>
          </a:p>
          <a:p>
            <a:pPr>
              <a:defRPr/>
            </a:pPr>
            <a:r>
              <a:rPr lang="en-US" sz="2100" dirty="0" smtClean="0">
                <a:solidFill>
                  <a:srgbClr val="FFFF00"/>
                </a:solidFill>
                <a:latin typeface="Arial"/>
                <a:ea typeface="Calibri"/>
                <a:cs typeface="Arial"/>
              </a:rPr>
              <a:t>  The Germans consume huge quantities of beer, eat lots of sausages and fats and suffer fewer heart attacks than the British or Americans. </a:t>
            </a:r>
          </a:p>
          <a:p>
            <a:pPr>
              <a:defRPr/>
            </a:pPr>
            <a:endParaRPr lang="en-US" sz="1400" dirty="0" smtClean="0">
              <a:solidFill>
                <a:schemeClr val="bg1"/>
              </a:solidFill>
              <a:latin typeface="Arial"/>
              <a:ea typeface="Calibri"/>
              <a:cs typeface="Arial"/>
            </a:endParaRPr>
          </a:p>
          <a:p>
            <a:pPr marL="0" indent="0" algn="ctr">
              <a:spcBef>
                <a:spcPts val="0"/>
              </a:spcBef>
              <a:buFont typeface="Arial" pitchFamily="-60" charset="0"/>
              <a:buNone/>
              <a:defRPr/>
            </a:pPr>
            <a:r>
              <a:rPr lang="en-US" sz="2600" b="1" dirty="0" smtClean="0">
                <a:solidFill>
                  <a:srgbClr val="FF0000"/>
                </a:solidFill>
                <a:latin typeface="Arial"/>
                <a:ea typeface="Calibri"/>
                <a:cs typeface="Arial"/>
              </a:rPr>
              <a:t>EAT AND DRINK WHATEVER YOU WANT!  SPEAKING ENGLISH IS APPARENTLY WHAT CAUSES HEART ATTACKS</a:t>
            </a:r>
          </a:p>
          <a:p>
            <a:pPr>
              <a:defRPr/>
            </a:pPr>
            <a:endParaRPr lang="en-US" sz="2000" dirty="0" smtClean="0">
              <a:solidFill>
                <a:schemeClr val="bg1"/>
              </a:solidFill>
              <a:latin typeface="Arial"/>
              <a:ea typeface="Calibri"/>
              <a:cs typeface="Arial"/>
            </a:endParaRPr>
          </a:p>
          <a:p>
            <a:pPr>
              <a:defRPr/>
            </a:pPr>
            <a:endParaRPr lang="en-US" sz="2000" dirty="0" smtClean="0">
              <a:solidFill>
                <a:schemeClr val="bg1"/>
              </a:solidFill>
              <a:latin typeface="Arial"/>
              <a:ea typeface="Calibri"/>
              <a:cs typeface="Arial"/>
            </a:endParaRPr>
          </a:p>
          <a:p>
            <a:pPr>
              <a:defRPr/>
            </a:pPr>
            <a:endParaRPr lang="en-US" sz="2000" dirty="0" smtClean="0">
              <a:solidFill>
                <a:schemeClr val="bg1"/>
              </a:solidFill>
              <a:latin typeface="Arial"/>
              <a:ea typeface="Calibri"/>
              <a:cs typeface="Arial"/>
            </a:endParaRPr>
          </a:p>
          <a:p>
            <a:pPr>
              <a:defRPr/>
            </a:pPr>
            <a:endParaRPr lang="en-US" sz="2000" dirty="0" smtClean="0">
              <a:solidFill>
                <a:schemeClr val="bg1"/>
              </a:solidFill>
              <a:latin typeface="Arial"/>
              <a:ea typeface="Calibri"/>
              <a:cs typeface="Arial"/>
            </a:endParaRPr>
          </a:p>
          <a:p>
            <a:pPr>
              <a:defRPr/>
            </a:pPr>
            <a:endParaRPr lang="en-US" sz="2000" dirty="0">
              <a:solidFill>
                <a:schemeClr val="bg1"/>
              </a:solidFill>
              <a:latin typeface="Arial"/>
              <a:cs typeface="Aria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5" name="Picture 1" descr="Slide1.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p:cNvPicPr>
            <a:picLocks noChangeAspect="1" noChangeArrowheads="1"/>
          </p:cNvPicPr>
          <p:nvPr/>
        </p:nvPicPr>
        <p:blipFill>
          <a:blip r:embed="rId3"/>
          <a:srcRect t="34796"/>
          <a:stretch>
            <a:fillRect/>
          </a:stretch>
        </p:blipFill>
        <p:spPr bwMode="auto">
          <a:xfrm>
            <a:off x="0" y="1485900"/>
            <a:ext cx="9144000" cy="5105400"/>
          </a:xfrm>
          <a:prstGeom prst="rect">
            <a:avLst/>
          </a:prstGeom>
          <a:noFill/>
          <a:ln w="9525">
            <a:noFill/>
            <a:miter lim="800000"/>
            <a:headEnd/>
            <a:tailEnd/>
          </a:ln>
        </p:spPr>
      </p:pic>
      <p:sp>
        <p:nvSpPr>
          <p:cNvPr id="3" name="TextBox 2"/>
          <p:cNvSpPr txBox="1"/>
          <p:nvPr/>
        </p:nvSpPr>
        <p:spPr>
          <a:xfrm>
            <a:off x="215900" y="596900"/>
            <a:ext cx="8763000" cy="579438"/>
          </a:xfrm>
          <a:prstGeom prst="rect">
            <a:avLst/>
          </a:prstGeom>
          <a:noFill/>
        </p:spPr>
        <p:txBody>
          <a:bodyPr>
            <a:prstTxWarp prst="textNoShape">
              <a:avLst/>
            </a:prstTxWarp>
            <a:spAutoFit/>
          </a:bodyPr>
          <a:lstStyle/>
          <a:p>
            <a:pPr algn="ctr" defTabSz="457200" eaLnBrk="1" hangingPunct="1"/>
            <a:r>
              <a:rPr lang="en-US" sz="3200" b="1">
                <a:solidFill>
                  <a:srgbClr val="FF0000"/>
                </a:solidFill>
                <a:latin typeface="Calibri" charset="0"/>
              </a:rPr>
              <a:t>ATHEROMA  ARE NOT MERELY LIPID DEPOSITS</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descr="Slide8.jpg"/>
          <p:cNvPicPr>
            <a:picLocks noChangeAspect="1"/>
          </p:cNvPicPr>
          <p:nvPr/>
        </p:nvPicPr>
        <p:blipFill>
          <a:blip r:embed="rId3"/>
          <a:srcRect/>
          <a:stretch>
            <a:fillRect/>
          </a:stretch>
        </p:blipFill>
        <p:spPr bwMode="auto">
          <a:xfrm>
            <a:off x="228600" y="133350"/>
            <a:ext cx="8763000" cy="6572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762000" y="0"/>
            <a:ext cx="7696200" cy="473075"/>
          </a:xfrm>
          <a:prstGeom prst="rect">
            <a:avLst/>
          </a:prstGeom>
          <a:noFill/>
          <a:ln w="9525">
            <a:noFill/>
            <a:miter lim="800000"/>
            <a:headEnd/>
            <a:tailEnd/>
          </a:ln>
        </p:spPr>
        <p:txBody>
          <a:bodyPr>
            <a:prstTxWarp prst="textNoShape">
              <a:avLst/>
            </a:prstTxWarp>
            <a:spAutoFit/>
          </a:bodyPr>
          <a:lstStyle/>
          <a:p>
            <a:pPr algn="ctr" defTabSz="457200">
              <a:spcBef>
                <a:spcPct val="50000"/>
              </a:spcBef>
            </a:pPr>
            <a:r>
              <a:rPr lang="en-US" sz="2500" b="1" dirty="0">
                <a:solidFill>
                  <a:srgbClr val="FF0000"/>
                </a:solidFill>
                <a:latin typeface="Helvetica" charset="0"/>
                <a:ea typeface="Times" charset="0"/>
                <a:cs typeface="Times" charset="0"/>
              </a:rPr>
              <a:t>CHOLESTEROL CARTEL PERSECUTION</a:t>
            </a:r>
            <a:endParaRPr lang="en-US" b="1" dirty="0">
              <a:solidFill>
                <a:srgbClr val="FF0000"/>
              </a:solidFill>
              <a:latin typeface="Helvetica" charset="0"/>
              <a:ea typeface="Times" charset="0"/>
              <a:cs typeface="Times" charset="0"/>
            </a:endParaRPr>
          </a:p>
        </p:txBody>
      </p:sp>
      <p:sp>
        <p:nvSpPr>
          <p:cNvPr id="14339" name="Line 3"/>
          <p:cNvSpPr>
            <a:spLocks noChangeShapeType="1"/>
          </p:cNvSpPr>
          <p:nvPr/>
        </p:nvSpPr>
        <p:spPr bwMode="auto">
          <a:xfrm>
            <a:off x="838200" y="762000"/>
            <a:ext cx="7239000" cy="0"/>
          </a:xfrm>
          <a:prstGeom prst="line">
            <a:avLst/>
          </a:prstGeom>
          <a:noFill/>
          <a:ln w="9525">
            <a:solidFill>
              <a:srgbClr val="FFFF66"/>
            </a:solidFill>
            <a:round/>
            <a:headEnd/>
            <a:tailEnd/>
          </a:ln>
        </p:spPr>
        <p:txBody>
          <a:bodyPr wrap="none" anchor="ctr">
            <a:prstTxWarp prst="textNoShape">
              <a:avLst/>
            </a:prstTxWarp>
          </a:bodyPr>
          <a:lstStyle/>
          <a:p>
            <a:endParaRPr lang="en-US"/>
          </a:p>
        </p:txBody>
      </p:sp>
      <p:sp>
        <p:nvSpPr>
          <p:cNvPr id="14340" name="Text Box 4"/>
          <p:cNvSpPr txBox="1">
            <a:spLocks noChangeArrowheads="1"/>
          </p:cNvSpPr>
          <p:nvPr/>
        </p:nvSpPr>
        <p:spPr bwMode="auto">
          <a:xfrm>
            <a:off x="152400" y="1447800"/>
            <a:ext cx="8001000" cy="457200"/>
          </a:xfrm>
          <a:prstGeom prst="rect">
            <a:avLst/>
          </a:prstGeom>
          <a:noFill/>
          <a:ln w="9525">
            <a:noFill/>
            <a:miter lim="800000"/>
            <a:headEnd/>
            <a:tailEnd/>
          </a:ln>
        </p:spPr>
        <p:txBody>
          <a:bodyPr>
            <a:prstTxWarp prst="textNoShape">
              <a:avLst/>
            </a:prstTxWarp>
            <a:spAutoFit/>
          </a:bodyPr>
          <a:lstStyle/>
          <a:p>
            <a:pPr defTabSz="457200"/>
            <a:r>
              <a:rPr lang="en-US" b="1" dirty="0">
                <a:solidFill>
                  <a:schemeClr val="bg1"/>
                </a:solidFill>
                <a:latin typeface="Calibri" charset="0"/>
              </a:rPr>
              <a:t>George Mann</a:t>
            </a:r>
            <a:endParaRPr lang="en-US" sz="1800" b="1" dirty="0">
              <a:latin typeface="Calibri" charset="0"/>
            </a:endParaRPr>
          </a:p>
        </p:txBody>
      </p:sp>
      <p:pic>
        <p:nvPicPr>
          <p:cNvPr id="14341" name="Picture 5" descr="GEORGE MANN"/>
          <p:cNvPicPr>
            <a:picLocks noChangeAspect="1" noChangeArrowheads="1"/>
          </p:cNvPicPr>
          <p:nvPr/>
        </p:nvPicPr>
        <p:blipFill>
          <a:blip r:embed="rId3"/>
          <a:srcRect/>
          <a:stretch>
            <a:fillRect/>
          </a:stretch>
        </p:blipFill>
        <p:spPr bwMode="auto">
          <a:xfrm>
            <a:off x="5715000" y="1295400"/>
            <a:ext cx="2303463" cy="2743200"/>
          </a:xfrm>
          <a:prstGeom prst="rect">
            <a:avLst/>
          </a:prstGeom>
          <a:noFill/>
          <a:ln w="9525">
            <a:noFill/>
            <a:miter lim="800000"/>
            <a:headEnd/>
            <a:tailEnd/>
          </a:ln>
        </p:spPr>
      </p:pic>
      <p:sp>
        <p:nvSpPr>
          <p:cNvPr id="14342" name="Text Box 6"/>
          <p:cNvSpPr txBox="1">
            <a:spLocks noChangeArrowheads="1"/>
          </p:cNvSpPr>
          <p:nvPr/>
        </p:nvSpPr>
        <p:spPr bwMode="auto">
          <a:xfrm>
            <a:off x="144463" y="1981200"/>
            <a:ext cx="5265737" cy="1616075"/>
          </a:xfrm>
          <a:prstGeom prst="rect">
            <a:avLst/>
          </a:prstGeom>
          <a:noFill/>
          <a:ln w="9525">
            <a:noFill/>
            <a:miter lim="800000"/>
            <a:headEnd/>
            <a:tailEnd/>
          </a:ln>
        </p:spPr>
        <p:txBody>
          <a:bodyPr>
            <a:prstTxWarp prst="textNoShape">
              <a:avLst/>
            </a:prstTxWarp>
            <a:spAutoFit/>
          </a:bodyPr>
          <a:lstStyle/>
          <a:p>
            <a:pPr algn="just" defTabSz="457200"/>
            <a:r>
              <a:rPr lang="en-US" sz="2000" dirty="0">
                <a:solidFill>
                  <a:srgbClr val="FFFF00"/>
                </a:solidFill>
                <a:latin typeface="Calibri" charset="0"/>
              </a:rPr>
              <a:t>Professor of Medicine at Vanderbilt and</a:t>
            </a:r>
          </a:p>
          <a:p>
            <a:pPr algn="just" defTabSz="457200"/>
            <a:r>
              <a:rPr lang="en-US" sz="2000" dirty="0">
                <a:solidFill>
                  <a:srgbClr val="FFFF00"/>
                </a:solidFill>
                <a:latin typeface="Calibri" charset="0"/>
              </a:rPr>
              <a:t>renowned nutritionist.  Early  Framingham</a:t>
            </a:r>
          </a:p>
          <a:p>
            <a:pPr algn="just" defTabSz="457200"/>
            <a:r>
              <a:rPr lang="en-US" sz="2000" dirty="0">
                <a:solidFill>
                  <a:srgbClr val="FFFF00"/>
                </a:solidFill>
                <a:latin typeface="Calibri" charset="0"/>
              </a:rPr>
              <a:t>researcher whose study finding no evidence that fat intake or cholesterol was not related to heart attacks or mortality was never published.</a:t>
            </a:r>
          </a:p>
        </p:txBody>
      </p:sp>
      <p:sp>
        <p:nvSpPr>
          <p:cNvPr id="14343" name="Text Box 7"/>
          <p:cNvSpPr txBox="1">
            <a:spLocks noChangeArrowheads="1"/>
          </p:cNvSpPr>
          <p:nvPr/>
        </p:nvSpPr>
        <p:spPr bwMode="auto">
          <a:xfrm>
            <a:off x="0" y="4343400"/>
            <a:ext cx="9144000" cy="2530475"/>
          </a:xfrm>
          <a:prstGeom prst="rect">
            <a:avLst/>
          </a:prstGeom>
          <a:noFill/>
          <a:ln w="9525">
            <a:noFill/>
            <a:miter lim="800000"/>
            <a:headEnd/>
            <a:tailEnd/>
          </a:ln>
        </p:spPr>
        <p:txBody>
          <a:bodyPr>
            <a:prstTxWarp prst="textNoShape">
              <a:avLst/>
            </a:prstTxWarp>
            <a:spAutoFit/>
          </a:bodyPr>
          <a:lstStyle/>
          <a:p>
            <a:pPr algn="just" defTabSz="457200"/>
            <a:r>
              <a:rPr lang="en-US" sz="2000" dirty="0">
                <a:solidFill>
                  <a:srgbClr val="FFFF00"/>
                </a:solidFill>
                <a:latin typeface="Calibri" charset="0"/>
              </a:rPr>
              <a:t>In a 1977 </a:t>
            </a:r>
            <a:r>
              <a:rPr lang="en-US" sz="2000" i="1" dirty="0">
                <a:solidFill>
                  <a:srgbClr val="FFFF00"/>
                </a:solidFill>
                <a:latin typeface="Calibri" charset="0"/>
              </a:rPr>
              <a:t>New England Journal of Medicine</a:t>
            </a:r>
            <a:r>
              <a:rPr lang="en-US" sz="2000" dirty="0">
                <a:solidFill>
                  <a:srgbClr val="FFFF00"/>
                </a:solidFill>
                <a:latin typeface="Calibri" charset="0"/>
              </a:rPr>
              <a:t> review entitled “Diet-Heart: End of an Era,” he wrote that “the dietary dogma was a money-maker for segments of the food industry, a fund-raiser for the Heart Association, and busy work for thousands of fat chemists”, and that “to be a dissenter was to be unfunded because the peer-review system rewards conformity and excludes criticism.” He cited the lack of relationship between diet and cholesterol, the lack of correlation between trends in fat consumption and death rates in the US and the disappointing outcome of the cholesterol lowering trials.</a:t>
            </a:r>
            <a:r>
              <a:rPr lang="en-US" sz="1800" dirty="0">
                <a:solidFill>
                  <a:srgbClr val="FFFF00"/>
                </a:solidFill>
                <a:latin typeface="Calibri" charset="0"/>
              </a:rPr>
              <a:t>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762000" y="0"/>
            <a:ext cx="7696200" cy="473075"/>
          </a:xfrm>
          <a:prstGeom prst="rect">
            <a:avLst/>
          </a:prstGeom>
          <a:noFill/>
          <a:ln w="9525">
            <a:noFill/>
            <a:miter lim="800000"/>
            <a:headEnd/>
            <a:tailEnd/>
          </a:ln>
        </p:spPr>
        <p:txBody>
          <a:bodyPr>
            <a:prstTxWarp prst="textNoShape">
              <a:avLst/>
            </a:prstTxWarp>
            <a:spAutoFit/>
          </a:bodyPr>
          <a:lstStyle/>
          <a:p>
            <a:pPr algn="ctr" defTabSz="457200">
              <a:spcBef>
                <a:spcPct val="50000"/>
              </a:spcBef>
            </a:pPr>
            <a:r>
              <a:rPr lang="en-US" sz="2500" b="1" dirty="0">
                <a:solidFill>
                  <a:srgbClr val="FF0000"/>
                </a:solidFill>
                <a:latin typeface="Helvetica" charset="0"/>
                <a:ea typeface="Times" charset="0"/>
                <a:cs typeface="Times" charset="0"/>
              </a:rPr>
              <a:t>CHOLESTEROL CARTEL PERSECUTION</a:t>
            </a:r>
            <a:endParaRPr lang="en-US" b="1" dirty="0">
              <a:solidFill>
                <a:srgbClr val="FF0000"/>
              </a:solidFill>
              <a:latin typeface="Helvetica" charset="0"/>
              <a:ea typeface="Times" charset="0"/>
              <a:cs typeface="Times" charset="0"/>
            </a:endParaRPr>
          </a:p>
        </p:txBody>
      </p:sp>
      <p:sp>
        <p:nvSpPr>
          <p:cNvPr id="16387" name="Line 3"/>
          <p:cNvSpPr>
            <a:spLocks noChangeShapeType="1"/>
          </p:cNvSpPr>
          <p:nvPr/>
        </p:nvSpPr>
        <p:spPr bwMode="auto">
          <a:xfrm>
            <a:off x="838200" y="762000"/>
            <a:ext cx="7239000" cy="0"/>
          </a:xfrm>
          <a:prstGeom prst="line">
            <a:avLst/>
          </a:prstGeom>
          <a:noFill/>
          <a:ln w="9525">
            <a:solidFill>
              <a:srgbClr val="FFFF66"/>
            </a:solidFill>
            <a:round/>
            <a:headEnd/>
            <a:tailEnd/>
          </a:ln>
        </p:spPr>
        <p:txBody>
          <a:bodyPr wrap="none" anchor="ctr">
            <a:prstTxWarp prst="textNoShape">
              <a:avLst/>
            </a:prstTxWarp>
          </a:bodyPr>
          <a:lstStyle/>
          <a:p>
            <a:endParaRPr lang="en-US"/>
          </a:p>
        </p:txBody>
      </p:sp>
      <p:sp>
        <p:nvSpPr>
          <p:cNvPr id="16388" name="Text Box 4"/>
          <p:cNvSpPr txBox="1">
            <a:spLocks noChangeArrowheads="1"/>
          </p:cNvSpPr>
          <p:nvPr/>
        </p:nvSpPr>
        <p:spPr bwMode="auto">
          <a:xfrm>
            <a:off x="152400" y="1066800"/>
            <a:ext cx="3200400" cy="457200"/>
          </a:xfrm>
          <a:prstGeom prst="rect">
            <a:avLst/>
          </a:prstGeom>
          <a:noFill/>
          <a:ln w="9525">
            <a:noFill/>
            <a:miter lim="800000"/>
            <a:headEnd/>
            <a:tailEnd/>
          </a:ln>
        </p:spPr>
        <p:txBody>
          <a:bodyPr>
            <a:prstTxWarp prst="textNoShape">
              <a:avLst/>
            </a:prstTxWarp>
            <a:spAutoFit/>
          </a:bodyPr>
          <a:lstStyle/>
          <a:p>
            <a:pPr defTabSz="457200"/>
            <a:r>
              <a:rPr lang="en-US" dirty="0">
                <a:solidFill>
                  <a:srgbClr val="FFFF00"/>
                </a:solidFill>
                <a:latin typeface="Calibri" charset="0"/>
              </a:rPr>
              <a:t>KILMER </a:t>
            </a:r>
            <a:r>
              <a:rPr lang="en-US" dirty="0" err="1">
                <a:solidFill>
                  <a:srgbClr val="FFFF00"/>
                </a:solidFill>
                <a:latin typeface="Calibri" charset="0"/>
              </a:rPr>
              <a:t>McCULLY</a:t>
            </a:r>
            <a:endParaRPr lang="en-US" sz="1800" dirty="0">
              <a:solidFill>
                <a:srgbClr val="FFFF00"/>
              </a:solidFill>
              <a:latin typeface="Calibri" charset="0"/>
            </a:endParaRPr>
          </a:p>
        </p:txBody>
      </p:sp>
      <p:sp>
        <p:nvSpPr>
          <p:cNvPr id="16389" name="Text Box 5"/>
          <p:cNvSpPr txBox="1">
            <a:spLocks noChangeArrowheads="1"/>
          </p:cNvSpPr>
          <p:nvPr/>
        </p:nvSpPr>
        <p:spPr bwMode="auto">
          <a:xfrm>
            <a:off x="4960938" y="2819400"/>
            <a:ext cx="184150" cy="366713"/>
          </a:xfrm>
          <a:prstGeom prst="rect">
            <a:avLst/>
          </a:prstGeom>
          <a:noFill/>
          <a:ln w="9525">
            <a:noFill/>
            <a:miter lim="800000"/>
            <a:headEnd/>
            <a:tailEnd/>
          </a:ln>
        </p:spPr>
        <p:txBody>
          <a:bodyPr wrap="none">
            <a:prstTxWarp prst="textNoShape">
              <a:avLst/>
            </a:prstTxWarp>
            <a:spAutoFit/>
          </a:bodyPr>
          <a:lstStyle/>
          <a:p>
            <a:pPr algn="r" defTabSz="457200"/>
            <a:endParaRPr lang="en-US" sz="1800">
              <a:latin typeface="Calibri" charset="0"/>
            </a:endParaRPr>
          </a:p>
        </p:txBody>
      </p:sp>
      <p:pic>
        <p:nvPicPr>
          <p:cNvPr id="16390" name="Picture 6" descr="mccully2_000"/>
          <p:cNvPicPr>
            <a:picLocks noChangeAspect="1" noChangeArrowheads="1"/>
          </p:cNvPicPr>
          <p:nvPr/>
        </p:nvPicPr>
        <p:blipFill>
          <a:blip r:embed="rId3"/>
          <a:srcRect/>
          <a:stretch>
            <a:fillRect/>
          </a:stretch>
        </p:blipFill>
        <p:spPr bwMode="auto">
          <a:xfrm>
            <a:off x="3429000" y="1066800"/>
            <a:ext cx="2074863" cy="2755900"/>
          </a:xfrm>
          <a:prstGeom prst="rect">
            <a:avLst/>
          </a:prstGeom>
          <a:noFill/>
          <a:ln w="9525">
            <a:noFill/>
            <a:miter lim="800000"/>
            <a:headEnd/>
            <a:tailEnd/>
          </a:ln>
        </p:spPr>
      </p:pic>
      <p:pic>
        <p:nvPicPr>
          <p:cNvPr id="16391" name="Picture 7" descr="mccully1"/>
          <p:cNvPicPr>
            <a:picLocks noChangeAspect="1" noChangeArrowheads="1"/>
          </p:cNvPicPr>
          <p:nvPr/>
        </p:nvPicPr>
        <p:blipFill>
          <a:blip r:embed="rId4"/>
          <a:srcRect/>
          <a:stretch>
            <a:fillRect/>
          </a:stretch>
        </p:blipFill>
        <p:spPr bwMode="auto">
          <a:xfrm>
            <a:off x="6172200" y="1066800"/>
            <a:ext cx="1846263" cy="2747963"/>
          </a:xfrm>
          <a:prstGeom prst="rect">
            <a:avLst/>
          </a:prstGeom>
          <a:noFill/>
          <a:ln w="9525">
            <a:noFill/>
            <a:miter lim="800000"/>
            <a:headEnd/>
            <a:tailEnd/>
          </a:ln>
        </p:spPr>
      </p:pic>
      <p:sp>
        <p:nvSpPr>
          <p:cNvPr id="16392" name="Text Box 8"/>
          <p:cNvSpPr txBox="1">
            <a:spLocks noChangeArrowheads="1"/>
          </p:cNvSpPr>
          <p:nvPr/>
        </p:nvSpPr>
        <p:spPr bwMode="auto">
          <a:xfrm>
            <a:off x="152400" y="1828800"/>
            <a:ext cx="3124200" cy="1920875"/>
          </a:xfrm>
          <a:prstGeom prst="rect">
            <a:avLst/>
          </a:prstGeom>
          <a:noFill/>
          <a:ln w="9525">
            <a:noFill/>
            <a:miter lim="800000"/>
            <a:headEnd/>
            <a:tailEnd/>
          </a:ln>
        </p:spPr>
        <p:txBody>
          <a:bodyPr>
            <a:prstTxWarp prst="textNoShape">
              <a:avLst/>
            </a:prstTxWarp>
            <a:spAutoFit/>
          </a:bodyPr>
          <a:lstStyle/>
          <a:p>
            <a:pPr defTabSz="457200">
              <a:spcBef>
                <a:spcPct val="50000"/>
              </a:spcBef>
            </a:pPr>
            <a:r>
              <a:rPr lang="en-US" sz="2000" dirty="0">
                <a:solidFill>
                  <a:srgbClr val="FFFF00"/>
                </a:solidFill>
                <a:latin typeface="Calibri" charset="0"/>
              </a:rPr>
              <a:t>Harvard Professor whose research suggested that high </a:t>
            </a:r>
            <a:r>
              <a:rPr lang="en-US" sz="2000" dirty="0" err="1">
                <a:solidFill>
                  <a:srgbClr val="FFFF00"/>
                </a:solidFill>
                <a:latin typeface="Calibri" charset="0"/>
              </a:rPr>
              <a:t>homocysteine</a:t>
            </a:r>
            <a:r>
              <a:rPr lang="en-US" sz="2000" dirty="0">
                <a:solidFill>
                  <a:srgbClr val="FFFF00"/>
                </a:solidFill>
                <a:latin typeface="Calibri" charset="0"/>
              </a:rPr>
              <a:t> might be more important than cholesterol and could be corrected with B vitamins.</a:t>
            </a:r>
            <a:endParaRPr lang="en-US" sz="1800" dirty="0">
              <a:solidFill>
                <a:srgbClr val="FFFF00"/>
              </a:solidFill>
              <a:latin typeface="Calibri" charset="0"/>
            </a:endParaRPr>
          </a:p>
        </p:txBody>
      </p:sp>
      <p:sp>
        <p:nvSpPr>
          <p:cNvPr id="16393" name="Text Box 9"/>
          <p:cNvSpPr txBox="1">
            <a:spLocks noChangeArrowheads="1"/>
          </p:cNvSpPr>
          <p:nvPr/>
        </p:nvSpPr>
        <p:spPr bwMode="auto">
          <a:xfrm>
            <a:off x="457200" y="4114800"/>
            <a:ext cx="8153400" cy="2805113"/>
          </a:xfrm>
          <a:prstGeom prst="rect">
            <a:avLst/>
          </a:prstGeom>
          <a:noFill/>
          <a:ln w="9525">
            <a:noFill/>
            <a:miter lim="800000"/>
            <a:headEnd/>
            <a:tailEnd/>
          </a:ln>
        </p:spPr>
        <p:txBody>
          <a:bodyPr>
            <a:prstTxWarp prst="textNoShape">
              <a:avLst/>
            </a:prstTxWarp>
            <a:spAutoFit/>
          </a:bodyPr>
          <a:lstStyle/>
          <a:p>
            <a:pPr algn="just" defTabSz="457200"/>
            <a:r>
              <a:rPr lang="en-US" sz="2000" dirty="0">
                <a:solidFill>
                  <a:srgbClr val="FFFF00"/>
                </a:solidFill>
                <a:latin typeface="Calibri" charset="0"/>
              </a:rPr>
              <a:t>Funding for research disappeared leading to the loss of his laboratory at Massachusetts General Hospital.  The hospital Director told him to leave and "never to come back" and his Harvard affiliation and tenure was also terminated in 1978.  When subsequently interviewed about his research on a TV program, he promptly received a phone call from the Public Affairs Director of the hospital who told him to "shut up" and that "they didn't want the names of Harvard and Massachusetts General Hospital to be associated with my theories."</a:t>
            </a:r>
            <a:endParaRPr lang="en-US" sz="1800" dirty="0">
              <a:solidFill>
                <a:srgbClr val="FFFF00"/>
              </a:solidFill>
              <a:latin typeface="Calibri" charset="0"/>
            </a:endParaRPr>
          </a:p>
          <a:p>
            <a:pPr defTabSz="457200"/>
            <a:endParaRPr lang="en-US" sz="1800" dirty="0">
              <a:solidFill>
                <a:srgbClr val="FFFF00"/>
              </a:solidFill>
              <a:latin typeface="Calibri"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762000" y="0"/>
            <a:ext cx="7696200" cy="473075"/>
          </a:xfrm>
          <a:prstGeom prst="rect">
            <a:avLst/>
          </a:prstGeom>
          <a:noFill/>
          <a:ln w="9525">
            <a:noFill/>
            <a:miter lim="800000"/>
            <a:headEnd/>
            <a:tailEnd/>
          </a:ln>
        </p:spPr>
        <p:txBody>
          <a:bodyPr>
            <a:prstTxWarp prst="textNoShape">
              <a:avLst/>
            </a:prstTxWarp>
            <a:spAutoFit/>
          </a:bodyPr>
          <a:lstStyle/>
          <a:p>
            <a:pPr algn="ctr" defTabSz="457200">
              <a:spcBef>
                <a:spcPct val="50000"/>
              </a:spcBef>
            </a:pPr>
            <a:r>
              <a:rPr lang="en-US" sz="2500" b="1" dirty="0">
                <a:solidFill>
                  <a:srgbClr val="FF0000"/>
                </a:solidFill>
                <a:latin typeface="Helvetica" charset="0"/>
                <a:ea typeface="Times" charset="0"/>
                <a:cs typeface="Times" charset="0"/>
              </a:rPr>
              <a:t>CHOLESTEROL CARTEL PERSECUTION</a:t>
            </a:r>
            <a:endParaRPr lang="en-US" b="1" dirty="0">
              <a:solidFill>
                <a:srgbClr val="FF0000"/>
              </a:solidFill>
              <a:latin typeface="Helvetica" charset="0"/>
              <a:ea typeface="Times" charset="0"/>
              <a:cs typeface="Times" charset="0"/>
            </a:endParaRPr>
          </a:p>
        </p:txBody>
      </p:sp>
      <p:sp>
        <p:nvSpPr>
          <p:cNvPr id="18435" name="Line 3"/>
          <p:cNvSpPr>
            <a:spLocks noChangeShapeType="1"/>
          </p:cNvSpPr>
          <p:nvPr/>
        </p:nvSpPr>
        <p:spPr bwMode="auto">
          <a:xfrm>
            <a:off x="838200" y="762000"/>
            <a:ext cx="7239000" cy="0"/>
          </a:xfrm>
          <a:prstGeom prst="line">
            <a:avLst/>
          </a:prstGeom>
          <a:noFill/>
          <a:ln w="9525">
            <a:solidFill>
              <a:srgbClr val="FFFF66"/>
            </a:solidFill>
            <a:round/>
            <a:headEnd/>
            <a:tailEnd/>
          </a:ln>
        </p:spPr>
        <p:txBody>
          <a:bodyPr wrap="none" anchor="ctr">
            <a:prstTxWarp prst="textNoShape">
              <a:avLst/>
            </a:prstTxWarp>
          </a:bodyPr>
          <a:lstStyle/>
          <a:p>
            <a:endParaRPr lang="en-US"/>
          </a:p>
        </p:txBody>
      </p:sp>
      <p:sp>
        <p:nvSpPr>
          <p:cNvPr id="18436" name="Text Box 4"/>
          <p:cNvSpPr txBox="1">
            <a:spLocks noChangeArrowheads="1"/>
          </p:cNvSpPr>
          <p:nvPr/>
        </p:nvSpPr>
        <p:spPr bwMode="auto">
          <a:xfrm>
            <a:off x="152400" y="914400"/>
            <a:ext cx="3200400" cy="457200"/>
          </a:xfrm>
          <a:prstGeom prst="rect">
            <a:avLst/>
          </a:prstGeom>
          <a:noFill/>
          <a:ln w="9525">
            <a:noFill/>
            <a:miter lim="800000"/>
            <a:headEnd/>
            <a:tailEnd/>
          </a:ln>
        </p:spPr>
        <p:txBody>
          <a:bodyPr>
            <a:prstTxWarp prst="textNoShape">
              <a:avLst/>
            </a:prstTxWarp>
            <a:spAutoFit/>
          </a:bodyPr>
          <a:lstStyle/>
          <a:p>
            <a:pPr defTabSz="457200"/>
            <a:r>
              <a:rPr lang="en-US" b="1" dirty="0">
                <a:solidFill>
                  <a:srgbClr val="FFFF00"/>
                </a:solidFill>
                <a:latin typeface="Calibri" charset="0"/>
              </a:rPr>
              <a:t>UFFE RAVNSKOV</a:t>
            </a:r>
            <a:endParaRPr lang="en-US" sz="1800" b="1" dirty="0">
              <a:solidFill>
                <a:srgbClr val="FFFF00"/>
              </a:solidFill>
              <a:latin typeface="Calibri" charset="0"/>
            </a:endParaRPr>
          </a:p>
        </p:txBody>
      </p:sp>
      <p:sp>
        <p:nvSpPr>
          <p:cNvPr id="18437" name="Text Box 5"/>
          <p:cNvSpPr txBox="1">
            <a:spLocks noChangeArrowheads="1"/>
          </p:cNvSpPr>
          <p:nvPr/>
        </p:nvSpPr>
        <p:spPr bwMode="auto">
          <a:xfrm>
            <a:off x="4957763" y="2819400"/>
            <a:ext cx="184150" cy="366713"/>
          </a:xfrm>
          <a:prstGeom prst="rect">
            <a:avLst/>
          </a:prstGeom>
          <a:noFill/>
          <a:ln w="9525">
            <a:noFill/>
            <a:miter lim="800000"/>
            <a:headEnd/>
            <a:tailEnd/>
          </a:ln>
        </p:spPr>
        <p:txBody>
          <a:bodyPr wrap="none">
            <a:prstTxWarp prst="textNoShape">
              <a:avLst/>
            </a:prstTxWarp>
            <a:spAutoFit/>
          </a:bodyPr>
          <a:lstStyle/>
          <a:p>
            <a:pPr algn="r" defTabSz="457200"/>
            <a:endParaRPr lang="en-US" sz="1800">
              <a:latin typeface="Calibri" charset="0"/>
            </a:endParaRPr>
          </a:p>
        </p:txBody>
      </p:sp>
      <p:pic>
        <p:nvPicPr>
          <p:cNvPr id="18438" name="Picture 6"/>
          <p:cNvPicPr>
            <a:picLocks noChangeAspect="1" noChangeArrowheads="1"/>
          </p:cNvPicPr>
          <p:nvPr/>
        </p:nvPicPr>
        <p:blipFill>
          <a:blip r:embed="rId3"/>
          <a:srcRect/>
          <a:stretch>
            <a:fillRect/>
          </a:stretch>
        </p:blipFill>
        <p:spPr bwMode="auto">
          <a:xfrm>
            <a:off x="3581400" y="1371600"/>
            <a:ext cx="2395538" cy="2749550"/>
          </a:xfrm>
          <a:prstGeom prst="rect">
            <a:avLst/>
          </a:prstGeom>
          <a:noFill/>
          <a:ln w="9525">
            <a:noFill/>
            <a:miter lim="800000"/>
            <a:headEnd/>
            <a:tailEnd/>
          </a:ln>
        </p:spPr>
      </p:pic>
      <p:pic>
        <p:nvPicPr>
          <p:cNvPr id="18439" name="Picture 7" descr="images-2"/>
          <p:cNvPicPr>
            <a:picLocks noChangeAspect="1" noChangeArrowheads="1"/>
          </p:cNvPicPr>
          <p:nvPr/>
        </p:nvPicPr>
        <p:blipFill>
          <a:blip r:embed="rId4"/>
          <a:srcRect/>
          <a:stretch>
            <a:fillRect/>
          </a:stretch>
        </p:blipFill>
        <p:spPr bwMode="auto">
          <a:xfrm>
            <a:off x="6477000" y="1371600"/>
            <a:ext cx="1809750" cy="2746375"/>
          </a:xfrm>
          <a:prstGeom prst="rect">
            <a:avLst/>
          </a:prstGeom>
          <a:noFill/>
          <a:ln w="9525">
            <a:noFill/>
            <a:miter lim="800000"/>
            <a:headEnd/>
            <a:tailEnd/>
          </a:ln>
        </p:spPr>
      </p:pic>
      <p:sp>
        <p:nvSpPr>
          <p:cNvPr id="18440" name="Text Box 8"/>
          <p:cNvSpPr txBox="1">
            <a:spLocks noChangeArrowheads="1"/>
          </p:cNvSpPr>
          <p:nvPr/>
        </p:nvSpPr>
        <p:spPr bwMode="auto">
          <a:xfrm>
            <a:off x="0" y="1371600"/>
            <a:ext cx="3482975" cy="2835275"/>
          </a:xfrm>
          <a:prstGeom prst="rect">
            <a:avLst/>
          </a:prstGeom>
          <a:noFill/>
          <a:ln w="9525">
            <a:noFill/>
            <a:miter lim="800000"/>
            <a:headEnd/>
            <a:tailEnd/>
          </a:ln>
        </p:spPr>
        <p:txBody>
          <a:bodyPr>
            <a:prstTxWarp prst="textNoShape">
              <a:avLst/>
            </a:prstTxWarp>
            <a:spAutoFit/>
          </a:bodyPr>
          <a:lstStyle/>
          <a:p>
            <a:pPr algn="just" defTabSz="457200"/>
            <a:r>
              <a:rPr lang="en-US" sz="2000" dirty="0">
                <a:solidFill>
                  <a:srgbClr val="FFFF00"/>
                </a:solidFill>
                <a:latin typeface="Calibri" charset="0"/>
              </a:rPr>
              <a:t>Received his M.D. from the University of Copenhagen in 1961 and a Ph.D. in Clinical Chemistry and Nephrology in 1973 from the University of Lund where he served as Professor of Nephrology before leaving to devote his time to private investigations.</a:t>
            </a:r>
          </a:p>
        </p:txBody>
      </p:sp>
      <p:sp>
        <p:nvSpPr>
          <p:cNvPr id="18441" name="Text Box 9"/>
          <p:cNvSpPr txBox="1">
            <a:spLocks noChangeArrowheads="1"/>
          </p:cNvSpPr>
          <p:nvPr/>
        </p:nvSpPr>
        <p:spPr bwMode="auto">
          <a:xfrm>
            <a:off x="228600" y="4419600"/>
            <a:ext cx="8763000" cy="2308324"/>
          </a:xfrm>
          <a:prstGeom prst="rect">
            <a:avLst/>
          </a:prstGeom>
          <a:noFill/>
          <a:ln w="9525">
            <a:noFill/>
            <a:miter lim="800000"/>
            <a:headEnd/>
            <a:tailEnd/>
          </a:ln>
        </p:spPr>
        <p:txBody>
          <a:bodyPr>
            <a:prstTxWarp prst="textNoShape">
              <a:avLst/>
            </a:prstTxWarp>
            <a:spAutoFit/>
          </a:bodyPr>
          <a:lstStyle/>
          <a:p>
            <a:pPr algn="just" defTabSz="457200">
              <a:spcBef>
                <a:spcPct val="50000"/>
              </a:spcBef>
            </a:pPr>
            <a:r>
              <a:rPr lang="en-US" dirty="0">
                <a:solidFill>
                  <a:srgbClr val="FFFF00"/>
                </a:solidFill>
                <a:latin typeface="Calibri" charset="0"/>
              </a:rPr>
              <a:t>This research culminated in the 1997 publication of </a:t>
            </a:r>
            <a:r>
              <a:rPr lang="en-US" i="1" dirty="0">
                <a:solidFill>
                  <a:srgbClr val="FFFF00"/>
                </a:solidFill>
                <a:latin typeface="Calibri" charset="0"/>
              </a:rPr>
              <a:t>The Cholesterol Myths: Exposing the Fallacy that Saturated Fat and Cholesterol Cause Heart Disease.</a:t>
            </a:r>
            <a:r>
              <a:rPr lang="en-US" dirty="0">
                <a:solidFill>
                  <a:srgbClr val="FFFF00"/>
                </a:solidFill>
                <a:latin typeface="Calibri" charset="0"/>
              </a:rPr>
              <a:t> This provided a comprehensive and objective analysis of the literature dealing with the role of dietary fat and elevated blood cholesterol on health and coronary heart </a:t>
            </a:r>
            <a:r>
              <a:rPr lang="en-US" dirty="0" smtClean="0">
                <a:solidFill>
                  <a:srgbClr val="FFFF00"/>
                </a:solidFill>
                <a:latin typeface="Calibri" charset="0"/>
              </a:rPr>
              <a:t>disease that has  never been refuted.  </a:t>
            </a:r>
            <a:endParaRPr lang="en-US" dirty="0">
              <a:solidFill>
                <a:srgbClr val="FFFF00"/>
              </a:solidFill>
              <a:latin typeface="Calibri"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Slide10.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1" name="Picture 1"/>
          <p:cNvPicPr>
            <a:picLocks noChangeAspect="1"/>
          </p:cNvPicPr>
          <p:nvPr/>
        </p:nvPicPr>
        <p:blipFill>
          <a:blip r:embed="rId3"/>
          <a:srcRect l="20570" r="20570"/>
          <a:stretch>
            <a:fillRect/>
          </a:stretch>
        </p:blipFill>
        <p:spPr bwMode="auto">
          <a:xfrm>
            <a:off x="482600" y="812800"/>
            <a:ext cx="3276600" cy="3657600"/>
          </a:xfrm>
          <a:prstGeom prst="rect">
            <a:avLst/>
          </a:prstGeom>
          <a:noFill/>
          <a:ln w="9525">
            <a:noFill/>
            <a:miter lim="800000"/>
            <a:headEnd/>
            <a:tailEnd/>
          </a:ln>
        </p:spPr>
      </p:pic>
      <p:pic>
        <p:nvPicPr>
          <p:cNvPr id="128002" name="Picture 2"/>
          <p:cNvPicPr>
            <a:picLocks noChangeAspect="1"/>
          </p:cNvPicPr>
          <p:nvPr/>
        </p:nvPicPr>
        <p:blipFill>
          <a:blip r:embed="rId4"/>
          <a:srcRect l="14928" t="4079" r="14928" b="4079"/>
          <a:stretch>
            <a:fillRect/>
          </a:stretch>
        </p:blipFill>
        <p:spPr bwMode="auto">
          <a:xfrm>
            <a:off x="4181475" y="812800"/>
            <a:ext cx="4962525" cy="3657600"/>
          </a:xfrm>
          <a:prstGeom prst="rect">
            <a:avLst/>
          </a:prstGeom>
          <a:noFill/>
          <a:ln w="9525">
            <a:noFill/>
            <a:miter lim="800000"/>
            <a:headEnd/>
            <a:tailEnd/>
          </a:ln>
        </p:spPr>
      </p:pic>
      <p:pic>
        <p:nvPicPr>
          <p:cNvPr id="128003" name="Picture 3"/>
          <p:cNvPicPr>
            <a:picLocks noChangeAspect="1"/>
          </p:cNvPicPr>
          <p:nvPr/>
        </p:nvPicPr>
        <p:blipFill>
          <a:blip r:embed="rId5"/>
          <a:srcRect/>
          <a:stretch>
            <a:fillRect/>
          </a:stretch>
        </p:blipFill>
        <p:spPr bwMode="auto">
          <a:xfrm>
            <a:off x="1117600" y="4622800"/>
            <a:ext cx="6540500" cy="203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Picture 1"/>
          <p:cNvPicPr>
            <a:picLocks noChangeAspect="1"/>
          </p:cNvPicPr>
          <p:nvPr/>
        </p:nvPicPr>
        <p:blipFill>
          <a:blip r:embed="rId3"/>
          <a:srcRect/>
          <a:stretch>
            <a:fillRect/>
          </a:stretch>
        </p:blipFill>
        <p:spPr bwMode="auto">
          <a:xfrm>
            <a:off x="1250950" y="908050"/>
            <a:ext cx="6642100" cy="5041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Picture 3" descr="1.jpg"/>
          <p:cNvPicPr>
            <a:picLocks noChangeAspect="1"/>
          </p:cNvPicPr>
          <p:nvPr/>
        </p:nvPicPr>
        <p:blipFill>
          <a:blip r:embed="rId3"/>
          <a:srcRect/>
          <a:stretch>
            <a:fillRect/>
          </a:stretch>
        </p:blipFill>
        <p:spPr bwMode="auto">
          <a:xfrm>
            <a:off x="0" y="-19050"/>
            <a:ext cx="9144000" cy="6877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7" name="Picture 3" descr="2.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1" name="Picture 3" descr="3.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Picture 3" descr="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69" name="Picture 3" descr="5.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3" name="Picture 3" descr="6.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7" name="Picture 3" descr="7.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1" name="Picture 3" descr="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5" name="Picture 3" descr="9.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89" name="Picture 3" descr="10.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3" name="Picture 3" descr="11.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7" name="Picture 3" descr="12.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1" name="Picture 3" descr="13.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3"/>
          <p:cNvSpPr>
            <a:spLocks noChangeArrowheads="1"/>
          </p:cNvSpPr>
          <p:nvPr/>
        </p:nvSpPr>
        <p:spPr bwMode="auto">
          <a:xfrm>
            <a:off x="1041400" y="279400"/>
            <a:ext cx="7442200" cy="5262979"/>
          </a:xfrm>
          <a:prstGeom prst="rect">
            <a:avLst/>
          </a:prstGeom>
          <a:noFill/>
          <a:ln w="9525">
            <a:noFill/>
            <a:miter lim="800000"/>
            <a:headEnd/>
            <a:tailEnd/>
          </a:ln>
        </p:spPr>
        <p:txBody>
          <a:bodyPr wrap="square">
            <a:prstTxWarp prst="textNoShape">
              <a:avLst/>
            </a:prstTxWarp>
            <a:spAutoFit/>
          </a:bodyPr>
          <a:lstStyle/>
          <a:p>
            <a:r>
              <a:rPr lang="en-US" dirty="0" smtClean="0">
                <a:solidFill>
                  <a:srgbClr val="FFFF00"/>
                </a:solidFill>
                <a:latin typeface="Arial"/>
                <a:cs typeface="Arial"/>
              </a:rPr>
              <a:t>It Is Impossible for Anyone to Begin to Learn What He Thinks He Already Knows. </a:t>
            </a:r>
          </a:p>
          <a:p>
            <a:pPr algn="ctr"/>
            <a:r>
              <a:rPr lang="en-US" i="1" dirty="0" smtClean="0">
                <a:solidFill>
                  <a:srgbClr val="FFFF00"/>
                </a:solidFill>
                <a:latin typeface="Arial"/>
                <a:cs typeface="Arial"/>
              </a:rPr>
              <a:t>~</a:t>
            </a:r>
            <a:r>
              <a:rPr lang="en-US" dirty="0" smtClean="0">
                <a:solidFill>
                  <a:srgbClr val="FFFF00"/>
                </a:solidFill>
                <a:latin typeface="Arial"/>
                <a:cs typeface="Arial"/>
              </a:rPr>
              <a:t>Epictetus </a:t>
            </a:r>
            <a:r>
              <a:rPr lang="en-US" i="1" dirty="0" smtClean="0">
                <a:solidFill>
                  <a:srgbClr val="FFFF00"/>
                </a:solidFill>
                <a:latin typeface="Arial"/>
                <a:cs typeface="Arial"/>
              </a:rPr>
              <a:t>~ </a:t>
            </a:r>
            <a:endParaRPr lang="en-US" dirty="0" smtClean="0">
              <a:solidFill>
                <a:srgbClr val="FFFF00"/>
              </a:solidFill>
              <a:latin typeface="Arial"/>
              <a:cs typeface="Arial"/>
            </a:endParaRPr>
          </a:p>
          <a:p>
            <a:pPr algn="ctr"/>
            <a:r>
              <a:rPr lang="en-US" dirty="0" smtClean="0">
                <a:solidFill>
                  <a:srgbClr val="FFFF00"/>
                </a:solidFill>
                <a:latin typeface="Arial"/>
                <a:cs typeface="Arial"/>
              </a:rPr>
              <a:t>(Greek born Roman Philosopher 55 AD - 135 AD)</a:t>
            </a:r>
          </a:p>
          <a:p>
            <a:endParaRPr lang="en-US" dirty="0" smtClean="0">
              <a:solidFill>
                <a:srgbClr val="FFFF00"/>
              </a:solidFill>
              <a:latin typeface="Arial"/>
              <a:cs typeface="Arial"/>
            </a:endParaRPr>
          </a:p>
          <a:p>
            <a:r>
              <a:rPr lang="en-US" dirty="0" smtClean="0">
                <a:solidFill>
                  <a:srgbClr val="FFFF00"/>
                </a:solidFill>
                <a:latin typeface="Arial"/>
                <a:cs typeface="Arial"/>
              </a:rPr>
              <a:t>What gets us into trouble is not what we don't know, It's what we know for sure, that just </a:t>
            </a:r>
            <a:r>
              <a:rPr lang="en-US" dirty="0" err="1" smtClean="0">
                <a:solidFill>
                  <a:srgbClr val="FFFF00"/>
                </a:solidFill>
                <a:latin typeface="Arial"/>
                <a:cs typeface="Arial"/>
              </a:rPr>
              <a:t>aint</a:t>
            </a:r>
            <a:r>
              <a:rPr lang="en-US" dirty="0" smtClean="0">
                <a:solidFill>
                  <a:srgbClr val="FFFF00"/>
                </a:solidFill>
                <a:latin typeface="Arial"/>
                <a:cs typeface="Arial"/>
              </a:rPr>
              <a:t> so.</a:t>
            </a:r>
          </a:p>
          <a:p>
            <a:pPr algn="ctr"/>
            <a:r>
              <a:rPr lang="en-US" i="1" dirty="0" smtClean="0">
                <a:solidFill>
                  <a:srgbClr val="FFFF00"/>
                </a:solidFill>
                <a:latin typeface="Arial"/>
                <a:cs typeface="Arial"/>
              </a:rPr>
              <a:t>~</a:t>
            </a:r>
            <a:r>
              <a:rPr lang="en-US" dirty="0" smtClean="0">
                <a:solidFill>
                  <a:srgbClr val="FFFF00"/>
                </a:solidFill>
                <a:latin typeface="Arial"/>
                <a:cs typeface="Arial"/>
              </a:rPr>
              <a:t>Mark Twain</a:t>
            </a:r>
            <a:r>
              <a:rPr lang="en-US" i="1" dirty="0" smtClean="0">
                <a:solidFill>
                  <a:srgbClr val="FFFF00"/>
                </a:solidFill>
                <a:latin typeface="Arial"/>
                <a:cs typeface="Arial"/>
              </a:rPr>
              <a:t>~</a:t>
            </a:r>
            <a:endParaRPr lang="en-US" dirty="0" smtClean="0">
              <a:solidFill>
                <a:srgbClr val="FFFF00"/>
              </a:solidFill>
              <a:latin typeface="Arial"/>
              <a:cs typeface="Arial"/>
            </a:endParaRPr>
          </a:p>
          <a:p>
            <a:endParaRPr lang="en-US" dirty="0" smtClean="0">
              <a:solidFill>
                <a:srgbClr val="FFFF00"/>
              </a:solidFill>
              <a:latin typeface="Arial"/>
              <a:cs typeface="Arial"/>
            </a:endParaRPr>
          </a:p>
          <a:p>
            <a:r>
              <a:rPr lang="en-US" dirty="0" smtClean="0">
                <a:solidFill>
                  <a:srgbClr val="FFFF00"/>
                </a:solidFill>
                <a:latin typeface="Arial"/>
                <a:cs typeface="Arial"/>
              </a:rPr>
              <a:t>It is difficult to get a man to understand something when his salary depends upon his not understanding it. </a:t>
            </a:r>
          </a:p>
          <a:p>
            <a:pPr algn="ctr"/>
            <a:r>
              <a:rPr lang="en-US" i="1" dirty="0" smtClean="0">
                <a:solidFill>
                  <a:srgbClr val="FFFF00"/>
                </a:solidFill>
                <a:latin typeface="Arial"/>
                <a:cs typeface="Arial"/>
              </a:rPr>
              <a:t>~</a:t>
            </a:r>
            <a:r>
              <a:rPr lang="en-US" dirty="0" smtClean="0">
                <a:solidFill>
                  <a:srgbClr val="FFFF00"/>
                </a:solidFill>
                <a:latin typeface="Arial"/>
                <a:cs typeface="Arial"/>
              </a:rPr>
              <a:t>Upton Sinclair</a:t>
            </a:r>
            <a:r>
              <a:rPr lang="en-US" i="1" dirty="0" smtClean="0">
                <a:solidFill>
                  <a:srgbClr val="FFFF00"/>
                </a:solidFill>
                <a:latin typeface="Arial"/>
                <a:cs typeface="Arial"/>
              </a:rPr>
              <a:t>~</a:t>
            </a:r>
            <a:endParaRPr lang="en-US" dirty="0" smtClean="0">
              <a:solidFill>
                <a:srgbClr val="FFFF00"/>
              </a:solidFill>
              <a:latin typeface="Arial"/>
              <a:cs typeface="Arial"/>
            </a:endParaRPr>
          </a:p>
          <a:p>
            <a:pPr algn="ctr"/>
            <a:r>
              <a:rPr lang="en-US" i="1" dirty="0" smtClean="0">
                <a:solidFill>
                  <a:srgbClr val="FFFF00"/>
                </a:solidFill>
                <a:latin typeface="Arial"/>
                <a:cs typeface="Arial"/>
              </a:rPr>
              <a:t> </a:t>
            </a:r>
            <a:endParaRPr lang="en-US" dirty="0">
              <a:solidFill>
                <a:srgbClr val="FFFF00"/>
              </a:solidFill>
              <a:latin typeface="Arial"/>
              <a:cs typeface="Aria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3"/>
          <p:cNvSpPr>
            <a:spLocks noChangeArrowheads="1"/>
          </p:cNvSpPr>
          <p:nvPr/>
        </p:nvSpPr>
        <p:spPr bwMode="auto">
          <a:xfrm>
            <a:off x="1041400" y="279400"/>
            <a:ext cx="7442200" cy="6001642"/>
          </a:xfrm>
          <a:prstGeom prst="rect">
            <a:avLst/>
          </a:prstGeom>
          <a:noFill/>
          <a:ln w="9525">
            <a:noFill/>
            <a:miter lim="800000"/>
            <a:headEnd/>
            <a:tailEnd/>
          </a:ln>
        </p:spPr>
        <p:txBody>
          <a:bodyPr>
            <a:prstTxWarp prst="textNoShape">
              <a:avLst/>
            </a:prstTxWarp>
            <a:spAutoFit/>
          </a:bodyPr>
          <a:lstStyle/>
          <a:p>
            <a:r>
              <a:rPr lang="en-US" dirty="0" smtClean="0">
                <a:solidFill>
                  <a:srgbClr val="FFFF00"/>
                </a:solidFill>
                <a:latin typeface="Arial"/>
                <a:cs typeface="Arial"/>
              </a:rPr>
              <a:t>Whenever </a:t>
            </a:r>
            <a:r>
              <a:rPr lang="en-US" dirty="0">
                <a:solidFill>
                  <a:srgbClr val="FFFF00"/>
                </a:solidFill>
                <a:latin typeface="Arial"/>
                <a:cs typeface="Arial"/>
              </a:rPr>
              <a:t>a theory appears to you as the only possible one, take this as a sign that you have neither understood the theory nor the problem which it was intended to solve.					     		            	</a:t>
            </a:r>
            <a:r>
              <a:rPr lang="en-US" sz="1200" dirty="0" smtClean="0">
                <a:solidFill>
                  <a:srgbClr val="FFFF00"/>
                </a:solidFill>
                <a:latin typeface="Arial"/>
                <a:cs typeface="Arial"/>
              </a:rPr>
              <a:t>	</a:t>
            </a:r>
          </a:p>
          <a:p>
            <a:r>
              <a:rPr lang="en-US" dirty="0" smtClean="0">
                <a:solidFill>
                  <a:srgbClr val="FFFF00"/>
                </a:solidFill>
                <a:latin typeface="Arial"/>
                <a:cs typeface="Arial"/>
              </a:rPr>
              <a:t>No rational argument will have a rational effect on a man who does not want to adopt a rational attitude.</a:t>
            </a:r>
          </a:p>
          <a:p>
            <a:pPr algn="ctr"/>
            <a:r>
              <a:rPr lang="en-US" dirty="0" smtClean="0">
                <a:solidFill>
                  <a:srgbClr val="FFFF00"/>
                </a:solidFill>
                <a:latin typeface="Arial"/>
                <a:ea typeface="Arial" charset="0"/>
                <a:cs typeface="Arial"/>
              </a:rPr>
              <a:t>~</a:t>
            </a:r>
            <a:r>
              <a:rPr lang="en-US" dirty="0" smtClean="0">
                <a:solidFill>
                  <a:srgbClr val="FFFF00"/>
                </a:solidFill>
                <a:latin typeface="Arial"/>
                <a:cs typeface="Arial"/>
              </a:rPr>
              <a:t>Sir Karl Popper </a:t>
            </a:r>
            <a:r>
              <a:rPr lang="en-US" i="1" dirty="0" smtClean="0">
                <a:solidFill>
                  <a:srgbClr val="FFFF00"/>
                </a:solidFill>
                <a:latin typeface="Arial"/>
                <a:cs typeface="Arial"/>
              </a:rPr>
              <a:t>~</a:t>
            </a:r>
          </a:p>
          <a:p>
            <a:pPr algn="ctr"/>
            <a:endParaRPr lang="en-US" dirty="0" smtClean="0">
              <a:solidFill>
                <a:srgbClr val="FFFF00"/>
              </a:solidFill>
              <a:latin typeface="Arial"/>
              <a:cs typeface="Arial"/>
            </a:endParaRPr>
          </a:p>
          <a:p>
            <a:r>
              <a:rPr lang="en-US" dirty="0" smtClean="0">
                <a:solidFill>
                  <a:srgbClr val="FFFF00"/>
                </a:solidFill>
                <a:latin typeface="Arial"/>
                <a:ea typeface="Arial" charset="0"/>
                <a:cs typeface="Arial"/>
              </a:rPr>
              <a:t>Skepticism is the chastity of the mind. Do not</a:t>
            </a:r>
          </a:p>
          <a:p>
            <a:r>
              <a:rPr lang="en-US" dirty="0" smtClean="0">
                <a:solidFill>
                  <a:srgbClr val="FFFF00"/>
                </a:solidFill>
                <a:latin typeface="Arial"/>
                <a:ea typeface="Arial" charset="0"/>
                <a:cs typeface="Arial"/>
              </a:rPr>
              <a:t>surrender it to the first comer or too readily.                              </a:t>
            </a:r>
          </a:p>
          <a:p>
            <a:r>
              <a:rPr lang="en-US" dirty="0" smtClean="0">
                <a:solidFill>
                  <a:srgbClr val="FFFF00"/>
                </a:solidFill>
                <a:latin typeface="Arial"/>
                <a:ea typeface="Arial" charset="0"/>
                <a:cs typeface="Arial"/>
              </a:rPr>
              <a:t>				    ~ </a:t>
            </a:r>
            <a:r>
              <a:rPr lang="en-US" i="1" dirty="0" smtClean="0">
                <a:solidFill>
                  <a:srgbClr val="FFFF00"/>
                </a:solidFill>
                <a:latin typeface="Arial"/>
                <a:ea typeface="Arial" charset="0"/>
                <a:cs typeface="Arial"/>
              </a:rPr>
              <a:t>George Santayana</a:t>
            </a:r>
            <a:r>
              <a:rPr lang="en-US" dirty="0" smtClean="0">
                <a:solidFill>
                  <a:srgbClr val="FFFF00"/>
                </a:solidFill>
                <a:latin typeface="Arial"/>
                <a:ea typeface="Arial" charset="0"/>
                <a:cs typeface="Arial"/>
              </a:rPr>
              <a:t> ~</a:t>
            </a:r>
          </a:p>
          <a:p>
            <a:pPr algn="ctr"/>
            <a:r>
              <a:rPr lang="en-US" i="1" dirty="0" smtClean="0">
                <a:solidFill>
                  <a:srgbClr val="FFFF00"/>
                </a:solidFill>
                <a:latin typeface="Arial"/>
                <a:cs typeface="Arial"/>
              </a:rPr>
              <a:t> </a:t>
            </a:r>
          </a:p>
          <a:p>
            <a:r>
              <a:rPr lang="en-US" dirty="0" smtClean="0">
                <a:solidFill>
                  <a:srgbClr val="FFFF00"/>
                </a:solidFill>
                <a:latin typeface="Arial"/>
                <a:cs typeface="Arial"/>
              </a:rPr>
              <a:t>Science </a:t>
            </a:r>
            <a:r>
              <a:rPr lang="en-US" dirty="0">
                <a:solidFill>
                  <a:srgbClr val="FFFF00"/>
                </a:solidFill>
                <a:latin typeface="Arial"/>
                <a:cs typeface="Arial"/>
              </a:rPr>
              <a:t>is organized common sense where many a beautiful theory was killed by an ugly fact</a:t>
            </a:r>
            <a:r>
              <a:rPr lang="en-US" dirty="0" smtClean="0">
                <a:solidFill>
                  <a:srgbClr val="FFFF00"/>
                </a:solidFill>
                <a:latin typeface="Arial"/>
                <a:cs typeface="Arial"/>
              </a:rPr>
              <a:t>.</a:t>
            </a:r>
          </a:p>
          <a:p>
            <a:pPr algn="ctr"/>
            <a:r>
              <a:rPr lang="en-US" dirty="0" smtClean="0">
                <a:solidFill>
                  <a:srgbClr val="FFFF00"/>
                </a:solidFill>
                <a:latin typeface="Arial"/>
                <a:cs typeface="Arial"/>
              </a:rPr>
              <a:t>~ </a:t>
            </a:r>
            <a:r>
              <a:rPr lang="en-US" i="1" dirty="0">
                <a:solidFill>
                  <a:srgbClr val="FFFF00"/>
                </a:solidFill>
                <a:latin typeface="Arial"/>
                <a:cs typeface="Arial"/>
              </a:rPr>
              <a:t>Thomas Henry Huxley ~ </a:t>
            </a:r>
            <a:endParaRPr lang="en-US" dirty="0">
              <a:solidFill>
                <a:srgbClr val="FFFF00"/>
              </a:solidFill>
              <a:latin typeface="Arial"/>
              <a:cs typeface="Aria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882650" y="358775"/>
            <a:ext cx="7481888" cy="6093977"/>
          </a:xfrm>
          <a:prstGeom prst="rect">
            <a:avLst/>
          </a:prstGeom>
          <a:noFill/>
          <a:ln w="9525">
            <a:noFill/>
            <a:miter lim="800000"/>
            <a:headEnd/>
            <a:tailEnd/>
          </a:ln>
        </p:spPr>
        <p:txBody>
          <a:bodyPr>
            <a:prstTxWarp prst="textNoShape">
              <a:avLst/>
            </a:prstTxWarp>
            <a:spAutoFit/>
          </a:bodyPr>
          <a:lstStyle/>
          <a:p>
            <a:r>
              <a:rPr lang="en-US" sz="2600" dirty="0" smtClean="0">
                <a:solidFill>
                  <a:srgbClr val="FFFF00"/>
                </a:solidFill>
                <a:latin typeface="Arial"/>
                <a:cs typeface="Arial"/>
              </a:rPr>
              <a:t>For every complicated problem there is a solution that is simple, direct, understandable and wrong. </a:t>
            </a:r>
          </a:p>
          <a:p>
            <a:pPr algn="ctr"/>
            <a:r>
              <a:rPr lang="en-US" sz="2600" dirty="0" smtClean="0">
                <a:solidFill>
                  <a:srgbClr val="FFFF00"/>
                </a:solidFill>
                <a:latin typeface="Arial"/>
                <a:cs typeface="Arial"/>
              </a:rPr>
              <a:t> ~</a:t>
            </a:r>
            <a:r>
              <a:rPr lang="en-US" sz="2600" i="1" dirty="0" smtClean="0">
                <a:solidFill>
                  <a:srgbClr val="FFFF00"/>
                </a:solidFill>
                <a:latin typeface="Arial"/>
                <a:cs typeface="Arial"/>
              </a:rPr>
              <a:t> H. L. Mencken</a:t>
            </a:r>
            <a:endParaRPr lang="en-US" sz="2600" dirty="0" smtClean="0">
              <a:solidFill>
                <a:srgbClr val="FFFF00"/>
              </a:solidFill>
              <a:latin typeface="Arial"/>
              <a:ea typeface="Arial" charset="0"/>
              <a:cs typeface="Arial"/>
            </a:endParaRPr>
          </a:p>
          <a:p>
            <a:pPr marL="230188" defTabSz="457200"/>
            <a:endParaRPr lang="en-US" sz="2600" dirty="0">
              <a:solidFill>
                <a:srgbClr val="FFFF00"/>
              </a:solidFill>
              <a:latin typeface="Arial"/>
              <a:ea typeface="Arial" charset="0"/>
              <a:cs typeface="Arial"/>
            </a:endParaRPr>
          </a:p>
          <a:p>
            <a:pPr marL="230188" defTabSz="457200"/>
            <a:r>
              <a:rPr lang="en-US" sz="2600" dirty="0" smtClean="0">
                <a:solidFill>
                  <a:srgbClr val="FFFF00"/>
                </a:solidFill>
                <a:latin typeface="Arial"/>
                <a:ea typeface="Arial" charset="0"/>
                <a:cs typeface="Arial"/>
              </a:rPr>
              <a:t>All </a:t>
            </a:r>
            <a:r>
              <a:rPr lang="en-US" sz="2600" dirty="0">
                <a:solidFill>
                  <a:srgbClr val="FFFF00"/>
                </a:solidFill>
                <a:latin typeface="Arial"/>
                <a:ea typeface="Arial" charset="0"/>
                <a:cs typeface="Arial"/>
              </a:rPr>
              <a:t>truth passes through three stages.  First, it is ridiculed, Second it is violently opposed, and Third, it is accepted as self-evident.                                                    				~ </a:t>
            </a:r>
            <a:r>
              <a:rPr lang="en-US" sz="2600" i="1" dirty="0">
                <a:solidFill>
                  <a:srgbClr val="FFFF00"/>
                </a:solidFill>
                <a:latin typeface="Arial"/>
                <a:ea typeface="Arial" charset="0"/>
                <a:cs typeface="Arial"/>
              </a:rPr>
              <a:t>Arthur Schopenhauer</a:t>
            </a:r>
            <a:r>
              <a:rPr lang="en-US" sz="2600" dirty="0">
                <a:solidFill>
                  <a:srgbClr val="FFFF00"/>
                </a:solidFill>
                <a:latin typeface="Arial"/>
                <a:ea typeface="Arial" charset="0"/>
                <a:cs typeface="Arial"/>
              </a:rPr>
              <a:t> ~</a:t>
            </a:r>
          </a:p>
          <a:p>
            <a:pPr marL="230188" defTabSz="457200"/>
            <a:endParaRPr lang="en-US" sz="2600" dirty="0">
              <a:solidFill>
                <a:srgbClr val="FFFF00"/>
              </a:solidFill>
              <a:latin typeface="Arial"/>
              <a:ea typeface="Arial" charset="0"/>
              <a:cs typeface="Arial"/>
            </a:endParaRPr>
          </a:p>
          <a:p>
            <a:pPr marL="230188" defTabSz="457200"/>
            <a:r>
              <a:rPr lang="en-US" sz="2600" dirty="0">
                <a:solidFill>
                  <a:srgbClr val="FFFF00"/>
                </a:solidFill>
                <a:latin typeface="Arial"/>
                <a:ea typeface="Arial" charset="0"/>
                <a:cs typeface="Arial"/>
              </a:rPr>
              <a:t>A new scientific truth does not triumph by convincing its opponents and making them see the light, but rather because its opponents eventually die and a new generation grows up that is familiar with it. </a:t>
            </a:r>
          </a:p>
          <a:p>
            <a:pPr marL="230188" defTabSz="457200"/>
            <a:r>
              <a:rPr lang="en-US" sz="2600" dirty="0">
                <a:solidFill>
                  <a:srgbClr val="FFFF00"/>
                </a:solidFill>
                <a:latin typeface="Arial"/>
                <a:ea typeface="Arial" charset="0"/>
                <a:cs typeface="Arial"/>
              </a:rPr>
              <a:t>					   ~ </a:t>
            </a:r>
            <a:r>
              <a:rPr lang="en-US" sz="2600" i="1" dirty="0">
                <a:solidFill>
                  <a:srgbClr val="FFFF00"/>
                </a:solidFill>
                <a:latin typeface="Arial"/>
                <a:ea typeface="Arial" charset="0"/>
                <a:cs typeface="Arial"/>
              </a:rPr>
              <a:t>Max Planck </a:t>
            </a:r>
            <a:endParaRPr lang="en-US" sz="2600" dirty="0">
              <a:solidFill>
                <a:srgbClr val="FFFF00"/>
              </a:solidFill>
              <a:latin typeface="Arial"/>
              <a:ea typeface="Arial" charset="0"/>
              <a:cs typeface="Aria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20392</TotalTime>
  <Words>14203</Words>
  <Application>Microsoft Office PowerPoint</Application>
  <PresentationFormat>On-screen Show (4:3)</PresentationFormat>
  <Paragraphs>736</Paragraphs>
  <Slides>91</Slides>
  <Notes>74</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Office Theme</vt:lpstr>
      <vt:lpstr>PowerPoint Presentation</vt:lpstr>
      <vt:lpstr>THE CHOLESTEROL - CHD HYPOTHESIS</vt:lpstr>
      <vt:lpstr> CHOLESTEROL AND ATHEROSCLEROSIS </vt:lpstr>
      <vt:lpstr> IS IT INFLAMMATION OR FAT DEPOSITION?  </vt:lpstr>
      <vt:lpstr> CHOLESTEROL IS THE CULPRIT </vt:lpstr>
      <vt:lpstr> OR IS PROTEIN THE PROBLEM? </vt:lpstr>
      <vt:lpstr>PowerPoint Presentation</vt:lpstr>
      <vt:lpstr>THE FRAMINGHAM STUDY</vt:lpstr>
      <vt:lpstr>A FEW FRAMINGHAM FALLACIES</vt:lpstr>
      <vt:lpstr>SOME MORE FRAMINGHAM FLAWS</vt:lpstr>
      <vt:lpstr>CARDIAC DEATHS IN SMOKERS</vt:lpstr>
      <vt:lpstr>PowerPoint Presentation</vt:lpstr>
      <vt:lpstr>PowerPoint Presentation</vt:lpstr>
      <vt:lpstr>FIGURES DON’T LIE, BUT LIARS CAN FIGURE</vt:lpstr>
      <vt:lpstr>PowerPoint Presentation</vt:lpstr>
      <vt:lpstr>THE LOW CHOLESTEROL DIET CRAZE</vt:lpstr>
      <vt:lpstr>Review Of Over 2000 Studies On The Links Between  Dietary Cholesterol, Fat, Heart Disease And Health</vt:lpstr>
      <vt:lpstr>THE MRFIT STUDY</vt:lpstr>
      <vt:lpstr>MR FIT CUMULATIVE TOTAL MORTALITY </vt:lpstr>
      <vt:lpstr>MONICA CHD DEATHS AND FAT CONSUMPTION</vt:lpstr>
      <vt:lpstr>1984 PRIMARY PREVENTION PRESENTATION SLIDE SHOWING AN "ARCH  OF EVIDENCE" THAT  SUPPORTED  THE CPPT KEYSTONE STUDY RESULTS.</vt:lpstr>
      <vt:lpstr> CHOLESTYRAMINE CORONARY PRIMARY PREVENTION TRIAL  </vt:lpstr>
      <vt:lpstr>Major Conclusion of the NIH 1984 Consensus Panel </vt:lpstr>
      <vt:lpstr>Cover of The Atlantic, September, 1989</vt:lpstr>
      <vt:lpstr>SUPPORT FROM RECENT STUDIES</vt:lpstr>
      <vt:lpstr>PowerPoint Presentation</vt:lpstr>
      <vt:lpstr>PowerPoint Presentation</vt:lpstr>
      <vt:lpstr>PowerPoint Presentation</vt:lpstr>
      <vt:lpstr>PowerPoint Presentation</vt:lpstr>
      <vt:lpstr>AGE-ADJUSTED DEATH RATES FOR CORONARY  HEART DISEASE IN WHITE MALES, 1950</vt:lpstr>
      <vt:lpstr>PROBABILITY OF CHD DEVELOPING IN 2 YEARS  WITH SAME RISK FACTORS AT DIFFERENT SITES</vt:lpstr>
      <vt:lpstr>THE HEART IN ANTIQUITY </vt:lpstr>
      <vt:lpstr>PowerPoint Presentation</vt:lpstr>
      <vt:lpstr>PowerPoint Presentation</vt:lpstr>
      <vt:lpstr> THE HEART IN ISLAM</vt:lpstr>
      <vt:lpstr> FEELINGS, MOOD AND CHARACTER </vt:lpstr>
      <vt:lpstr>EMOTIONS AND HEART DISEASE</vt:lpstr>
      <vt:lpstr>PERSONALITY AND TEMPERAMENT </vt:lpstr>
      <vt:lpstr>TYPE A CORONARY PRONE BEHAVIOR</vt:lpstr>
      <vt:lpstr>TYPE D "DISTRESSSED" PERSONALITY</vt:lpstr>
      <vt:lpstr>PowerPoint Presentation</vt:lpstr>
      <vt:lpstr>PowerPoint Presentation</vt:lpstr>
      <vt:lpstr>PowerPoint Presentation</vt:lpstr>
      <vt:lpstr>PowerPoint Presentation</vt:lpstr>
      <vt:lpstr>PowerPoint Presentation</vt:lpstr>
      <vt:lpstr>Magnitude Of Depressive Symptoms Post Myocardial Infarction And Frequency Of Cardiovascular Deaths</vt:lpstr>
      <vt:lpstr>PowerPoint Presentation</vt:lpstr>
      <vt:lpstr>JOB STRESS AND CARDIOVASCULAR DISEASE</vt:lpstr>
      <vt:lpstr>MARITAL DISCORD AND PLAQUE PROGRESSION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DOES STRESS REDUCTION WORK?</vt:lpstr>
      <vt:lpstr>DOES STRESS REDUCTION WORK?</vt:lpstr>
      <vt:lpstr>DOES STRESS REDUCTION WORK?</vt:lpstr>
      <vt:lpstr>IS THERE PROOF THAT STRESS CAUSES CHD?</vt:lpstr>
      <vt:lpstr>WHY DOES THE LIPID THEORY PERSIST?</vt:lpstr>
      <vt:lpstr>PowerPoint Presentation</vt:lpstr>
      <vt:lpstr>PowerPoint Presentation</vt:lpstr>
      <vt:lpstr>PowerPoint Presentation</vt:lpstr>
      <vt:lpstr>ASSOCIATION NEVER PROVES CAUSATION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Paul Rosch User</dc:creator>
  <cp:lastModifiedBy>Ashok Thareja</cp:lastModifiedBy>
  <cp:revision>67</cp:revision>
  <dcterms:created xsi:type="dcterms:W3CDTF">2011-01-25T14:41:33Z</dcterms:created>
  <dcterms:modified xsi:type="dcterms:W3CDTF">2014-06-22T20:06:56Z</dcterms:modified>
</cp:coreProperties>
</file>